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87" r:id="rId2"/>
    <p:sldId id="271" r:id="rId3"/>
    <p:sldId id="301" r:id="rId4"/>
    <p:sldId id="302" r:id="rId5"/>
    <p:sldId id="290" r:id="rId6"/>
    <p:sldId id="304" r:id="rId7"/>
    <p:sldId id="303" r:id="rId8"/>
    <p:sldId id="305" r:id="rId9"/>
    <p:sldId id="328" r:id="rId10"/>
    <p:sldId id="327" r:id="rId11"/>
    <p:sldId id="288" r:id="rId12"/>
    <p:sldId id="292" r:id="rId13"/>
    <p:sldId id="295" r:id="rId14"/>
    <p:sldId id="319" r:id="rId15"/>
    <p:sldId id="334" r:id="rId16"/>
    <p:sldId id="335" r:id="rId17"/>
    <p:sldId id="336" r:id="rId18"/>
    <p:sldId id="337" r:id="rId19"/>
    <p:sldId id="338" r:id="rId20"/>
    <p:sldId id="294" r:id="rId21"/>
    <p:sldId id="306" r:id="rId22"/>
    <p:sldId id="313" r:id="rId23"/>
    <p:sldId id="298" r:id="rId24"/>
    <p:sldId id="300" r:id="rId25"/>
    <p:sldId id="312" r:id="rId26"/>
    <p:sldId id="308" r:id="rId27"/>
    <p:sldId id="316" r:id="rId28"/>
    <p:sldId id="329" r:id="rId29"/>
    <p:sldId id="333" r:id="rId30"/>
    <p:sldId id="331" r:id="rId31"/>
    <p:sldId id="330" r:id="rId32"/>
    <p:sldId id="311" r:id="rId33"/>
    <p:sldId id="257" r:id="rId34"/>
    <p:sldId id="258" r:id="rId35"/>
    <p:sldId id="314" r:id="rId36"/>
    <p:sldId id="309" r:id="rId37"/>
    <p:sldId id="310" r:id="rId38"/>
    <p:sldId id="332" r:id="rId39"/>
    <p:sldId id="315" r:id="rId40"/>
    <p:sldId id="307" r:id="rId41"/>
    <p:sldId id="291" r:id="rId42"/>
    <p:sldId id="299" r:id="rId43"/>
    <p:sldId id="317" r:id="rId44"/>
    <p:sldId id="321" r:id="rId45"/>
    <p:sldId id="326" r:id="rId46"/>
    <p:sldId id="322" r:id="rId47"/>
    <p:sldId id="323" r:id="rId48"/>
    <p:sldId id="324" r:id="rId49"/>
    <p:sldId id="325" r:id="rId50"/>
    <p:sldId id="318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9" autoAdjust="0"/>
    <p:restoredTop sz="96146" autoAdjust="0"/>
  </p:normalViewPr>
  <p:slideViewPr>
    <p:cSldViewPr snapToGrid="0" snapToObjects="1">
      <p:cViewPr varScale="1">
        <p:scale>
          <a:sx n="87" d="100"/>
          <a:sy n="87" d="100"/>
        </p:scale>
        <p:origin x="108" y="70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026DD-190C-401F-AD7A-EC2D125FE56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546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1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29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08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4478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254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69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27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61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9A5F7-8168-080E-47FC-38962E47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1D46A-6B76-788F-7808-42857DAE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5F6AE-578C-5E96-7F13-A0126D59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C683-47AA-4639-ACBE-70AE5C409946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5161A-D3DF-AA0A-1C1B-DE74EC42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261EB8-2E64-D8E8-3066-8E918F09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8CF4-CFAB-42A6-AEC0-DBB05F49D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23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7.wmf"/><Relationship Id="rId18" Type="http://schemas.openxmlformats.org/officeDocument/2006/relationships/image" Target="../media/image21.wmf"/><Relationship Id="rId3" Type="http://schemas.openxmlformats.org/officeDocument/2006/relationships/image" Target="../media/image8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3.bin"/><Relationship Id="rId17" Type="http://schemas.openxmlformats.org/officeDocument/2006/relationships/oleObject" Target="../embeddings/oleObject14.bin"/><Relationship Id="rId2" Type="http://schemas.openxmlformats.org/officeDocument/2006/relationships/oleObject" Target="../embeddings/oleObject8.bin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9.png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5.wmf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6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32.wmf"/><Relationship Id="rId3" Type="http://schemas.openxmlformats.org/officeDocument/2006/relationships/image" Target="../media/image28.png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23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29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24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7.wmf"/><Relationship Id="rId7" Type="http://schemas.openxmlformats.org/officeDocument/2006/relationships/oleObject" Target="../embeddings/oleObject30.bin"/><Relationship Id="rId12" Type="http://schemas.openxmlformats.org/officeDocument/2006/relationships/hyperlink" Target="https://celestrak.org/SpaceData/" TargetMode="External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wmf"/><Relationship Id="rId10" Type="http://schemas.openxmlformats.org/officeDocument/2006/relationships/image" Target="../media/image51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tview.org/" TargetMode="External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://www.satflare.com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2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 </a:t>
              </a:r>
              <a:r>
                <a:rPr lang="zh-CN" altLang="en-US" sz="32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大气阻力摄动，大气密度模型，陨落预报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本团组学位论文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5.4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E03570-DBD9-98CA-965E-ED9F136C77E5}"/>
              </a:ext>
            </a:extLst>
          </p:cNvPr>
          <p:cNvSpPr/>
          <p:nvPr/>
        </p:nvSpPr>
        <p:spPr>
          <a:xfrm>
            <a:off x="7470345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合作贡献：汪宏波 </a:t>
            </a:r>
            <a:r>
              <a:rPr lang="en-GB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whb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pmo@ustc.edu.cn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45C979-D93E-DEB1-0649-6A4F6678B84D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B6B9647-F639-2E3E-A16D-FCA3FC8C02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7790" y="1253926"/>
          <a:ext cx="276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82760" imgH="346680" progId="Equation.AxMath">
                  <p:embed/>
                </p:oleObj>
              </mc:Choice>
              <mc:Fallback>
                <p:oleObj name="AxMath" r:id="rId2" imgW="13827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1B6B9647-F639-2E3E-A16D-FCA3FC8C0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87790" y="1253926"/>
                        <a:ext cx="2765425" cy="69215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45D9CCE-2A80-9A46-6D65-C12B5957456B}"/>
              </a:ext>
            </a:extLst>
          </p:cNvPr>
          <p:cNvSpPr txBox="1"/>
          <p:nvPr/>
        </p:nvSpPr>
        <p:spPr>
          <a:xfrm>
            <a:off x="7844104" y="6298163"/>
            <a:ext cx="390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solidFill>
                  <a:srgbClr val="141413"/>
                </a:solidFill>
                <a:effectLst/>
                <a:latin typeface="Helvetica" pitchFamily="2" charset="0"/>
              </a:rPr>
              <a:t>David A. </a:t>
            </a:r>
            <a:r>
              <a:rPr lang="en" altLang="zh-CN" sz="1400" dirty="0" err="1">
                <a:solidFill>
                  <a:srgbClr val="141413"/>
                </a:solidFill>
                <a:effectLst/>
                <a:latin typeface="Helvetica" pitchFamily="2" charset="0"/>
              </a:rPr>
              <a:t>Vallado</a:t>
            </a:r>
            <a:r>
              <a:rPr lang="zh-CN" altLang="en-US" sz="1400" dirty="0">
                <a:solidFill>
                  <a:srgbClr val="141413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141413"/>
                </a:solidFill>
                <a:latin typeface="Helvetica" pitchFamily="2" charset="0"/>
              </a:rPr>
              <a:t>et.</a:t>
            </a:r>
            <a:r>
              <a:rPr lang="zh-CN" altLang="en-US" sz="14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141413"/>
                </a:solidFill>
                <a:latin typeface="Helvetica" pitchFamily="2" charset="0"/>
              </a:rPr>
              <a:t>al</a:t>
            </a:r>
            <a:r>
              <a:rPr kumimoji="1" lang="en-US" altLang="zh-CN" sz="1400" dirty="0">
                <a:solidFill>
                  <a:srgbClr val="141413"/>
                </a:solidFill>
                <a:latin typeface="Helvetica" pitchFamily="2" charset="0"/>
              </a:rPr>
              <a:t>,</a:t>
            </a:r>
            <a:r>
              <a:rPr kumimoji="1" lang="zh-CN" altLang="en-US" sz="14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lang="en" altLang="zh-CN" sz="1400" dirty="0">
                <a:solidFill>
                  <a:srgbClr val="141413"/>
                </a:solidFill>
                <a:effectLst/>
                <a:latin typeface="Helvetica" pitchFamily="2" charset="0"/>
              </a:rPr>
              <a:t>Acta </a:t>
            </a:r>
            <a:r>
              <a:rPr lang="en" altLang="zh-CN" sz="1400" dirty="0" err="1">
                <a:solidFill>
                  <a:srgbClr val="141413"/>
                </a:solidFill>
                <a:effectLst/>
                <a:latin typeface="Helvetica" pitchFamily="2" charset="0"/>
              </a:rPr>
              <a:t>Astronautica</a:t>
            </a:r>
            <a:r>
              <a:rPr kumimoji="1" lang="en-US" altLang="zh-CN" sz="1400" dirty="0">
                <a:solidFill>
                  <a:srgbClr val="141413"/>
                </a:solidFill>
                <a:latin typeface="Helvetica" pitchFamily="2" charset="0"/>
              </a:rPr>
              <a:t>,</a:t>
            </a:r>
            <a:r>
              <a:rPr kumimoji="1" lang="zh-CN" altLang="en-US" sz="14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kumimoji="1" lang="en-US" altLang="zh-CN" sz="1400" dirty="0">
                <a:solidFill>
                  <a:srgbClr val="141413"/>
                </a:solidFill>
                <a:latin typeface="Helvetica" pitchFamily="2" charset="0"/>
              </a:rPr>
              <a:t>2017</a:t>
            </a:r>
            <a:endParaRPr lang="en" altLang="zh-CN" sz="1400" dirty="0">
              <a:solidFill>
                <a:srgbClr val="141413"/>
              </a:solidFill>
              <a:effectLst/>
              <a:latin typeface="Helvetica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FC1311-E7A2-F4D6-8348-B0F45E7FC4F6}"/>
              </a:ext>
            </a:extLst>
          </p:cNvPr>
          <p:cNvSpPr txBox="1">
            <a:spLocks/>
          </p:cNvSpPr>
          <p:nvPr/>
        </p:nvSpPr>
        <p:spPr>
          <a:xfrm>
            <a:off x="575187" y="1253926"/>
            <a:ext cx="10200968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zh-CN" dirty="0">
                <a:solidFill>
                  <a:srgbClr val="FF0000"/>
                </a:solidFill>
              </a:rPr>
              <a:t>(i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 fixed drag coefficient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        </a:t>
            </a:r>
            <a:r>
              <a:rPr lang="zh-CN" altLang="zh-CN" dirty="0"/>
              <a:t>C</a:t>
            </a:r>
            <a:r>
              <a:rPr lang="en-US" altLang="zh-CN" dirty="0"/>
              <a:t>D=2.2</a:t>
            </a:r>
            <a:r>
              <a:rPr lang="zh-CN" altLang="en-US" dirty="0"/>
              <a:t> 被认为是自由分子流与坚硬、平坦表面撞击效果的平均近似，应用很广，但精度有限。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对于球体：</a:t>
            </a:r>
            <a:r>
              <a:rPr lang="en-US" altLang="zh-CN" dirty="0"/>
              <a:t>2.0</a:t>
            </a:r>
            <a:r>
              <a:rPr lang="zh-CN" altLang="en-US" dirty="0"/>
              <a:t>－</a:t>
            </a:r>
            <a:r>
              <a:rPr lang="en-US" altLang="zh-CN" dirty="0"/>
              <a:t>2.1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</a:rPr>
              <a:t>(ii)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 fitted drag coefficient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         </a:t>
            </a:r>
            <a:r>
              <a:rPr lang="zh-CN" altLang="en-US" dirty="0"/>
              <a:t>在定轨中作为待估参数，可以吸收模型误差，物理意义已经模糊，只能在短期内有效，长期预报不适用。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0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31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大气阻力作用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简单动量交换：单位时间 ∆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相对速度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的气体分子撞击到卫星截面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 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作用加速度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阻力系数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大气运动角速度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大气密度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B34064-98DF-61B4-6E66-8669DC8FD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510091"/>
              </p:ext>
            </p:extLst>
          </p:nvPr>
        </p:nvGraphicFramePr>
        <p:xfrm>
          <a:off x="3254375" y="3006725"/>
          <a:ext cx="276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82760" imgH="346680" progId="Equation.AxMath">
                  <p:embed/>
                </p:oleObj>
              </mc:Choice>
              <mc:Fallback>
                <p:oleObj name="AxMath" r:id="rId2" imgW="13827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54375" y="3006725"/>
                        <a:ext cx="2765425" cy="69215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836B8AB-7EFE-A832-1224-73A2385D0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550511"/>
              </p:ext>
            </p:extLst>
          </p:nvPr>
        </p:nvGraphicFramePr>
        <p:xfrm>
          <a:off x="3422650" y="2317750"/>
          <a:ext cx="29527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6360" imgH="196560" progId="Equation.AxMath">
                  <p:embed/>
                </p:oleObj>
              </mc:Choice>
              <mc:Fallback>
                <p:oleObj name="AxMath" r:id="rId4" imgW="147636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2650" y="2317750"/>
                        <a:ext cx="29527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ED8C83D-70BA-5C6B-0DEF-C1686E617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406584"/>
              </p:ext>
            </p:extLst>
          </p:nvPr>
        </p:nvGraphicFramePr>
        <p:xfrm>
          <a:off x="3749549" y="5259387"/>
          <a:ext cx="21050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52280" imgH="196560" progId="Equation.AxMath">
                  <p:embed/>
                </p:oleObj>
              </mc:Choice>
              <mc:Fallback>
                <p:oleObj name="AxMath" r:id="rId6" imgW="105228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49549" y="5259387"/>
                        <a:ext cx="21050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A96B16D-86F4-8F3A-4BC6-4BCFF48A2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329314"/>
              </p:ext>
            </p:extLst>
          </p:nvPr>
        </p:nvGraphicFramePr>
        <p:xfrm>
          <a:off x="2951037" y="3874365"/>
          <a:ext cx="159702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799200" imgH="373680" progId="Equation.AxMath">
                  <p:embed/>
                </p:oleObj>
              </mc:Choice>
              <mc:Fallback>
                <p:oleObj name="AxMath" r:id="rId8" imgW="799200" imgH="373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51037" y="3874365"/>
                        <a:ext cx="1597025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6A511BD-ADF0-9DC1-13B4-3C539A78F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525628"/>
              </p:ext>
            </p:extLst>
          </p:nvPr>
        </p:nvGraphicFramePr>
        <p:xfrm>
          <a:off x="2949575" y="4670339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78640" imgH="189720" progId="Equation.AxMath">
                  <p:embed/>
                </p:oleObj>
              </mc:Choice>
              <mc:Fallback>
                <p:oleObj name="AxMath" r:id="rId10" imgW="278640" imgH="189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49575" y="4670339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76C3E00-C267-970E-FE36-0374240B79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48615"/>
              </p:ext>
            </p:extLst>
          </p:nvPr>
        </p:nvGraphicFramePr>
        <p:xfrm>
          <a:off x="2984916" y="5846998"/>
          <a:ext cx="2000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0800" imgH="189000" progId="Equation.AxMath">
                  <p:embed/>
                </p:oleObj>
              </mc:Choice>
              <mc:Fallback>
                <p:oleObj name="AxMath" r:id="rId12" imgW="1008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84916" y="5846998"/>
                        <a:ext cx="2000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386A07E-0EEE-20DC-87EC-0FA4ECA0C8CD}"/>
              </a:ext>
            </a:extLst>
          </p:cNvPr>
          <p:cNvSpPr txBox="1"/>
          <p:nvPr/>
        </p:nvSpPr>
        <p:spPr>
          <a:xfrm>
            <a:off x="4548062" y="3882847"/>
            <a:ext cx="748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自由分子流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(free molecular flow regime)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，平均自由程远大于航天器尺寸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ABC343-9C70-FD7B-0B64-D05C5DB07AA5}"/>
              </a:ext>
            </a:extLst>
          </p:cNvPr>
          <p:cNvSpPr txBox="1"/>
          <p:nvPr/>
        </p:nvSpPr>
        <p:spPr>
          <a:xfrm>
            <a:off x="4548062" y="4233444"/>
            <a:ext cx="748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连续介质流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(continuum flow)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，超低空区域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E54353C-34A8-4183-889C-284575E22F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90732" y="4290966"/>
            <a:ext cx="3421294" cy="2323331"/>
          </a:xfrm>
          <a:prstGeom prst="rect">
            <a:avLst/>
          </a:prstGeom>
        </p:spPr>
      </p:pic>
      <p:pic>
        <p:nvPicPr>
          <p:cNvPr id="22" name="图形 21" descr="眩晕的脸轮廓 纯色填充">
            <a:extLst>
              <a:ext uri="{FF2B5EF4-FFF2-40B4-BE49-F238E27FC236}">
                <a16:creationId xmlns:a16="http://schemas.microsoft.com/office/drawing/2014/main" id="{FA70BA15-E7EE-8C01-FAC9-980E6FF90A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07097" y="3926354"/>
            <a:ext cx="571360" cy="57136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F966B54-2D79-008F-C718-C8DB88085D57}"/>
              </a:ext>
            </a:extLst>
          </p:cNvPr>
          <p:cNvSpPr txBox="1"/>
          <p:nvPr/>
        </p:nvSpPr>
        <p:spPr>
          <a:xfrm>
            <a:off x="3701269" y="4706950"/>
            <a:ext cx="1410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取先验常数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B3CD3142-7568-BF49-16A2-F1E6C42540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048373"/>
              </p:ext>
            </p:extLst>
          </p:nvPr>
        </p:nvGraphicFramePr>
        <p:xfrm>
          <a:off x="8292582" y="2290178"/>
          <a:ext cx="1266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633240" imgH="190440" progId="Equation.AxMath">
                  <p:embed/>
                </p:oleObj>
              </mc:Choice>
              <mc:Fallback>
                <p:oleObj name="AxMath" r:id="rId17" imgW="6332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292582" y="2290178"/>
                        <a:ext cx="12668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7866B0A8-180B-F297-6BF8-8F1049FB2D71}"/>
              </a:ext>
            </a:extLst>
          </p:cNvPr>
          <p:cNvSpPr txBox="1"/>
          <p:nvPr/>
        </p:nvSpPr>
        <p:spPr>
          <a:xfrm>
            <a:off x="8925994" y="2653715"/>
            <a:ext cx="1350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旋转大气速度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00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4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旋转大气速度分解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考虑低轨卫星小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，可进一步简化：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问：大椭圆轨道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~ 0.7)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怎么办？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179AC1A-4E46-1371-544E-FBEEABB56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466200"/>
              </p:ext>
            </p:extLst>
          </p:nvPr>
        </p:nvGraphicFramePr>
        <p:xfrm>
          <a:off x="1443509" y="1845678"/>
          <a:ext cx="6826251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412440" imgH="581760" progId="Equation.AxMath">
                  <p:embed/>
                </p:oleObj>
              </mc:Choice>
              <mc:Fallback>
                <p:oleObj name="AxMath" r:id="rId3" imgW="3412440" imgH="581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3509" y="1845678"/>
                        <a:ext cx="6826251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6A5859-DC13-8A19-AB1D-8303B3E33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760244"/>
              </p:ext>
            </p:extLst>
          </p:nvPr>
        </p:nvGraphicFramePr>
        <p:xfrm>
          <a:off x="2077205" y="3240988"/>
          <a:ext cx="5162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581560" imgH="196560" progId="Equation.AxMath">
                  <p:embed/>
                </p:oleObj>
              </mc:Choice>
              <mc:Fallback>
                <p:oleObj name="AxMath" r:id="rId5" imgW="258156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7205" y="3240988"/>
                        <a:ext cx="5162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>
            <a:extLst>
              <a:ext uri="{FF2B5EF4-FFF2-40B4-BE49-F238E27FC236}">
                <a16:creationId xmlns:a16="http://schemas.microsoft.com/office/drawing/2014/main" id="{6A688F53-B94E-4F19-AB67-B0D19C812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285" y="3959455"/>
            <a:ext cx="2843484" cy="24161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8D739E7-2FDC-1C89-9A82-86AC326C8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5902" y="1171719"/>
            <a:ext cx="2762250" cy="2371725"/>
          </a:xfrm>
          <a:prstGeom prst="rect">
            <a:avLst/>
          </a:prstGeom>
        </p:spPr>
      </p:pic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107CE5DB-7367-5239-AE0F-0CA864F42B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597002"/>
              </p:ext>
            </p:extLst>
          </p:nvPr>
        </p:nvGraphicFramePr>
        <p:xfrm>
          <a:off x="2419639" y="4767475"/>
          <a:ext cx="34448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722960" imgH="199800" progId="Equation.AxMath">
                  <p:embed/>
                </p:oleObj>
              </mc:Choice>
              <mc:Fallback>
                <p:oleObj name="AxMath" r:id="rId9" imgW="17229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9639" y="4767475"/>
                        <a:ext cx="34448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57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大气阻力摄动分解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耗散作用：轨道变小变圆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F4D56A-3B9A-83EE-1EF5-5F23C38D6AEB}"/>
              </a:ext>
            </a:extLst>
          </p:cNvPr>
          <p:cNvSpPr txBox="1"/>
          <p:nvPr/>
        </p:nvSpPr>
        <p:spPr>
          <a:xfrm>
            <a:off x="2406985" y="4290740"/>
            <a:ext cx="241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不考虑旋转大气时为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7E99DC-2396-F369-CE0A-6AF660F8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10" y="1959707"/>
            <a:ext cx="5612484" cy="38457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526F46-482A-BBD6-02C2-7D2E418EFC5E}"/>
              </a:ext>
            </a:extLst>
          </p:cNvPr>
          <p:cNvSpPr/>
          <p:nvPr/>
        </p:nvSpPr>
        <p:spPr>
          <a:xfrm>
            <a:off x="5539157" y="1052513"/>
            <a:ext cx="5556735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摄动运动方程（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Gauss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型）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72F305A-F374-476D-67F9-CF5FC6BD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10" y="5977304"/>
            <a:ext cx="5700635" cy="537796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96ECB6A-F956-7AED-242D-447BA8737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439242"/>
              </p:ext>
            </p:extLst>
          </p:nvPr>
        </p:nvGraphicFramePr>
        <p:xfrm>
          <a:off x="601580" y="1804316"/>
          <a:ext cx="4380031" cy="164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466720" imgH="927720" progId="Equation.AxMath">
                  <p:embed/>
                </p:oleObj>
              </mc:Choice>
              <mc:Fallback>
                <p:oleObj name="AxMath" r:id="rId4" imgW="2466720" imgH="927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580" y="1804316"/>
                        <a:ext cx="4380031" cy="164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2B6AAFB-C1B9-81D3-8C1E-5897D4551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57333"/>
              </p:ext>
            </p:extLst>
          </p:nvPr>
        </p:nvGraphicFramePr>
        <p:xfrm>
          <a:off x="775899" y="3560539"/>
          <a:ext cx="1531937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51840" imgH="1114200" progId="Equation.AxMath">
                  <p:embed/>
                </p:oleObj>
              </mc:Choice>
              <mc:Fallback>
                <p:oleObj name="AxMath" r:id="rId6" imgW="951840" imgH="1114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5899" y="3560539"/>
                        <a:ext cx="1531937" cy="17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EFF5694-BBF8-0AB2-106D-83686324A2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321089"/>
              </p:ext>
            </p:extLst>
          </p:nvPr>
        </p:nvGraphicFramePr>
        <p:xfrm>
          <a:off x="3992115" y="1933781"/>
          <a:ext cx="444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22480" imgH="189000" progId="Equation.AxMath">
                  <p:embed/>
                </p:oleObj>
              </mc:Choice>
              <mc:Fallback>
                <p:oleObj name="AxMath" r:id="rId8" imgW="2224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92115" y="1933781"/>
                        <a:ext cx="4445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09806A8-FA1A-9872-E727-A1CC60235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45091"/>
              </p:ext>
            </p:extLst>
          </p:nvPr>
        </p:nvGraphicFramePr>
        <p:xfrm>
          <a:off x="10060891" y="2068133"/>
          <a:ext cx="444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22480" imgH="189000" progId="Equation.AxMath">
                  <p:embed/>
                </p:oleObj>
              </mc:Choice>
              <mc:Fallback>
                <p:oleObj name="AxMath" r:id="rId10" imgW="22248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EFF5694-BBF8-0AB2-106D-83686324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060891" y="2068133"/>
                        <a:ext cx="4445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50FB396-B515-4857-9CD5-AA451C53D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401655"/>
              </p:ext>
            </p:extLst>
          </p:nvPr>
        </p:nvGraphicFramePr>
        <p:xfrm>
          <a:off x="11634542" y="6137275"/>
          <a:ext cx="444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22480" imgH="189000" progId="Equation.AxMath">
                  <p:embed/>
                </p:oleObj>
              </mc:Choice>
              <mc:Fallback>
                <p:oleObj name="AxMath" r:id="rId11" imgW="222480" imgH="1890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09806A8-FA1A-9872-E727-A1CC60235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634542" y="6137275"/>
                        <a:ext cx="4445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1DC8DE12-2F5F-560C-E690-FD7D25791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349830"/>
              </p:ext>
            </p:extLst>
          </p:nvPr>
        </p:nvGraphicFramePr>
        <p:xfrm>
          <a:off x="11006455" y="2660527"/>
          <a:ext cx="11811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90400" imgH="189000" progId="Equation.AxMath">
                  <p:embed/>
                </p:oleObj>
              </mc:Choice>
              <mc:Fallback>
                <p:oleObj name="AxMath" r:id="rId12" imgW="590400" imgH="1890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09806A8-FA1A-9872-E727-A1CC60235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06455" y="2660527"/>
                        <a:ext cx="11811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640C3C73-C846-EFC0-BD76-9F9BF5C12467}"/>
              </a:ext>
            </a:extLst>
          </p:cNvPr>
          <p:cNvSpPr/>
          <p:nvPr/>
        </p:nvSpPr>
        <p:spPr>
          <a:xfrm>
            <a:off x="6761285" y="3103685"/>
            <a:ext cx="386861" cy="346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3AF1B4-F994-DF31-B6D8-79448DA70EC0}"/>
              </a:ext>
            </a:extLst>
          </p:cNvPr>
          <p:cNvSpPr/>
          <p:nvPr/>
        </p:nvSpPr>
        <p:spPr>
          <a:xfrm>
            <a:off x="6989883" y="3700472"/>
            <a:ext cx="386861" cy="346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106291B4-1EAB-182D-0F24-5C625FBCB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989103"/>
              </p:ext>
            </p:extLst>
          </p:nvPr>
        </p:nvGraphicFramePr>
        <p:xfrm>
          <a:off x="2447925" y="3611563"/>
          <a:ext cx="527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63520" imgH="224280" progId="Equation.AxMath">
                  <p:embed/>
                </p:oleObj>
              </mc:Choice>
              <mc:Fallback>
                <p:oleObj name="AxMath" r:id="rId14" imgW="263520" imgH="2242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EFF5694-BBF8-0AB2-106D-83686324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47925" y="3611563"/>
                        <a:ext cx="527050" cy="4476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340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734EC1-6FD4-5D35-ED18-89B7AF683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E81D29-C5E3-EFB6-4A2E-CB815FDD9195}"/>
              </a:ext>
            </a:extLst>
          </p:cNvPr>
          <p:cNvSpPr/>
          <p:nvPr/>
        </p:nvSpPr>
        <p:spPr>
          <a:xfrm>
            <a:off x="3840572" y="2166369"/>
            <a:ext cx="5368741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二、高层大气密度模型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59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1856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随高度的指数衰减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E76855A1-83C2-838D-A471-BA7AB1DE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56" y="1715002"/>
            <a:ext cx="7105103" cy="490620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F3DDA1D-36E4-B824-5AB9-E117D554613C}"/>
              </a:ext>
            </a:extLst>
          </p:cNvPr>
          <p:cNvSpPr txBox="1"/>
          <p:nvPr/>
        </p:nvSpPr>
        <p:spPr>
          <a:xfrm>
            <a:off x="8048659" y="625187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800" dirty="0">
                <a:solidFill>
                  <a:srgbClr val="111111"/>
                </a:solidFill>
                <a:effectLst/>
                <a:latin typeface="Times"/>
              </a:rPr>
              <a:t>E. </a:t>
            </a:r>
            <a:r>
              <a:rPr lang="en" altLang="zh-CN" sz="1800" dirty="0" err="1">
                <a:solidFill>
                  <a:srgbClr val="111111"/>
                </a:solidFill>
                <a:effectLst/>
                <a:latin typeface="Times"/>
              </a:rPr>
              <a:t>Doornbos</a:t>
            </a:r>
            <a:r>
              <a:rPr lang="en-US" altLang="zh-CN" dirty="0">
                <a:solidFill>
                  <a:srgbClr val="111111"/>
                </a:solidFill>
                <a:latin typeface="Times"/>
              </a:rPr>
              <a:t>,</a:t>
            </a:r>
            <a:r>
              <a:rPr lang="zh-CN" altLang="en-US" dirty="0">
                <a:solidFill>
                  <a:srgbClr val="111111"/>
                </a:solidFill>
                <a:latin typeface="Times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Times"/>
              </a:rPr>
              <a:t>2012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86015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01284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随地方时的周日效应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F96468C2-1378-00C5-28C3-C118F59D3F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53" y="1704239"/>
            <a:ext cx="5803303" cy="43524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99A0EC-657A-B4EC-1FB6-23852EAE3483}"/>
              </a:ext>
            </a:extLst>
          </p:cNvPr>
          <p:cNvSpPr txBox="1"/>
          <p:nvPr/>
        </p:nvSpPr>
        <p:spPr>
          <a:xfrm>
            <a:off x="4926563" y="6227293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H.B.,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1089" y="924759"/>
            <a:ext cx="11628503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冬夏半球季节变化（日下点驱动）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4E3BB48D-325F-D0BA-4270-7D7C3BD7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71" y="2086776"/>
            <a:ext cx="4824834" cy="3293706"/>
          </a:xfrm>
          <a:prstGeom prst="rect">
            <a:avLst/>
          </a:prstGeo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3A40BB17-368B-D969-4797-0BADAF19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79" y="1800808"/>
            <a:ext cx="3231823" cy="2316545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F43C5C8F-EBFF-BA47-C00B-CA584D4A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79" y="4199946"/>
            <a:ext cx="3231823" cy="231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23696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周年、半年变化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表, 折线图, 直方图&#10;&#10;描述已自动生成">
            <a:extLst>
              <a:ext uri="{FF2B5EF4-FFF2-40B4-BE49-F238E27FC236}">
                <a16:creationId xmlns:a16="http://schemas.microsoft.com/office/drawing/2014/main" id="{DD70DACB-17FF-BD10-839D-02BBB2D6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44" y="1715002"/>
            <a:ext cx="4669856" cy="45131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9614E6-531E-86F5-A6A6-720074EE0A4A}"/>
              </a:ext>
            </a:extLst>
          </p:cNvPr>
          <p:cNvSpPr txBox="1"/>
          <p:nvPr/>
        </p:nvSpPr>
        <p:spPr>
          <a:xfrm>
            <a:off x="2064797" y="6306215"/>
            <a:ext cx="2945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Emmert,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2009;</a:t>
            </a:r>
            <a:r>
              <a:rPr kumimoji="1" lang="zh-CN" altLang="en-US" sz="1600" dirty="0"/>
              <a:t>  </a:t>
            </a:r>
            <a:r>
              <a:rPr kumimoji="1" lang="en-US" altLang="zh-CN" sz="1600" dirty="0" err="1"/>
              <a:t>Liying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Qian,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2012</a:t>
            </a:r>
            <a:endParaRPr kumimoji="1" lang="zh-CN" altLang="en-US" sz="1600" dirty="0"/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C72D053A-2C1A-DA68-FB75-66BF5AB8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2" y="1715002"/>
            <a:ext cx="4881178" cy="35474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6069FD-5837-E3FC-B65C-F1D28E9901BE}"/>
              </a:ext>
            </a:extLst>
          </p:cNvPr>
          <p:cNvSpPr txBox="1"/>
          <p:nvPr/>
        </p:nvSpPr>
        <p:spPr>
          <a:xfrm>
            <a:off x="6553202" y="5463289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GRACE-A</a:t>
            </a:r>
            <a:r>
              <a:rPr kumimoji="1" lang="zh-CN" altLang="en-US" dirty="0"/>
              <a:t>高精度实测大气密度反演得到的半年变化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半年变化的观测特征已被模型刻画，但物理机制不明</a:t>
            </a:r>
          </a:p>
        </p:txBody>
      </p:sp>
    </p:spTree>
    <p:extLst>
      <p:ext uri="{BB962C8B-B14F-4D97-AF65-F5344CB8AC3E}">
        <p14:creationId xmlns:p14="http://schemas.microsoft.com/office/powerpoint/2010/main" val="269790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792244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午夜赤道区域密度异常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B9660B79-70A5-DFB9-B0E0-77375F8AE4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441" y="1522325"/>
            <a:ext cx="7274947" cy="48499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242681-3EC7-74BD-8A52-FF053950A739}"/>
              </a:ext>
            </a:extLst>
          </p:cNvPr>
          <p:cNvSpPr txBox="1"/>
          <p:nvPr/>
        </p:nvSpPr>
        <p:spPr>
          <a:xfrm>
            <a:off x="9601200" y="600295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H.B.,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2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07022" y="2240182"/>
            <a:ext cx="4510854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大气阻力摄动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高层大气密度模型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陨落预报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0587" y="788668"/>
            <a:ext cx="11376025" cy="549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标准大气密度模型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只考虑高度、地方时的总体轮廓，不刻画细节）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可用于摄动分析解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（考虑模型误差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，可以采用诸多近似）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CBA919D-062C-D59A-086F-221695129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771231"/>
              </p:ext>
            </p:extLst>
          </p:nvPr>
        </p:nvGraphicFramePr>
        <p:xfrm>
          <a:off x="3370999" y="2091872"/>
          <a:ext cx="5221559" cy="72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587960" imgH="219600" progId="Equation.AxMath">
                  <p:embed/>
                </p:oleObj>
              </mc:Choice>
              <mc:Fallback>
                <p:oleObj name="AxMath" r:id="rId2" imgW="1587960" imgH="21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70999" y="2091872"/>
                        <a:ext cx="5221559" cy="72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E9B8A49-E4D8-5734-F9CF-A4C010A8A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012157"/>
              </p:ext>
            </p:extLst>
          </p:nvPr>
        </p:nvGraphicFramePr>
        <p:xfrm>
          <a:off x="8915591" y="2988702"/>
          <a:ext cx="1123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1600" imgH="346680" progId="Equation.AxMath">
                  <p:embed/>
                </p:oleObj>
              </mc:Choice>
              <mc:Fallback>
                <p:oleObj name="AxMath" r:id="rId4" imgW="56160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15591" y="2988702"/>
                        <a:ext cx="11239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B473B44-C429-69FE-F180-CB649652CD46}"/>
              </a:ext>
            </a:extLst>
          </p:cNvPr>
          <p:cNvSpPr txBox="1"/>
          <p:nvPr/>
        </p:nvSpPr>
        <p:spPr>
          <a:xfrm>
            <a:off x="3630617" y="3536921"/>
            <a:ext cx="13556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参考点平均大气密度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（查表）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7B1C3-E14E-6089-3531-B23540552396}"/>
              </a:ext>
            </a:extLst>
          </p:cNvPr>
          <p:cNvSpPr txBox="1"/>
          <p:nvPr/>
        </p:nvSpPr>
        <p:spPr>
          <a:xfrm>
            <a:off x="4686621" y="4929421"/>
            <a:ext cx="1990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密度变化范围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64FB76A-D9B9-3823-970F-59B98D5AC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260895"/>
              </p:ext>
            </p:extLst>
          </p:nvPr>
        </p:nvGraphicFramePr>
        <p:xfrm>
          <a:off x="5110636" y="5325810"/>
          <a:ext cx="1155701" cy="803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807480" imgH="562680" progId="Equation.AxMath">
                  <p:embed/>
                </p:oleObj>
              </mc:Choice>
              <mc:Fallback>
                <p:oleObj name="AxMath" r:id="rId6" imgW="807480" imgH="562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10636" y="5325810"/>
                        <a:ext cx="1155701" cy="803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F8F4277-6FEE-5DFB-942F-FF86C592C748}"/>
              </a:ext>
            </a:extLst>
          </p:cNvPr>
          <p:cNvSpPr txBox="1"/>
          <p:nvPr/>
        </p:nvSpPr>
        <p:spPr>
          <a:xfrm>
            <a:off x="7446816" y="3055679"/>
            <a:ext cx="180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大气标高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（可查表）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B2E7F2-23CB-903E-9001-83596B4576A3}"/>
              </a:ext>
            </a:extLst>
          </p:cNvPr>
          <p:cNvSpPr txBox="1"/>
          <p:nvPr/>
        </p:nvSpPr>
        <p:spPr>
          <a:xfrm>
            <a:off x="6118600" y="3748097"/>
            <a:ext cx="180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周日峰方向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太阳赤经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+~30°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E7F4E1B-53BA-C11E-3E44-B0B785E6F461}"/>
              </a:ext>
            </a:extLst>
          </p:cNvPr>
          <p:cNvCxnSpPr/>
          <p:nvPr/>
        </p:nvCxnSpPr>
        <p:spPr>
          <a:xfrm flipV="1">
            <a:off x="4346867" y="2722507"/>
            <a:ext cx="0" cy="72207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B4CCD72-B281-F751-9646-077F5902025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681961" y="2708441"/>
            <a:ext cx="6526" cy="222098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53B8795-A995-681A-C510-3505A55E6ED1}"/>
              </a:ext>
            </a:extLst>
          </p:cNvPr>
          <p:cNvCxnSpPr>
            <a:cxnSpLocks/>
          </p:cNvCxnSpPr>
          <p:nvPr/>
        </p:nvCxnSpPr>
        <p:spPr>
          <a:xfrm flipV="1">
            <a:off x="6955156" y="2768674"/>
            <a:ext cx="0" cy="88896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DBB2B69-4EA3-285B-F7A9-F7AD5081DF33}"/>
              </a:ext>
            </a:extLst>
          </p:cNvPr>
          <p:cNvCxnSpPr>
            <a:cxnSpLocks/>
          </p:cNvCxnSpPr>
          <p:nvPr/>
        </p:nvCxnSpPr>
        <p:spPr>
          <a:xfrm flipV="1">
            <a:off x="8349241" y="2530745"/>
            <a:ext cx="0" cy="53873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D06511F-2133-812A-1C9B-C20C6BF3B216}"/>
              </a:ext>
            </a:extLst>
          </p:cNvPr>
          <p:cNvSpPr txBox="1"/>
          <p:nvPr/>
        </p:nvSpPr>
        <p:spPr>
          <a:xfrm>
            <a:off x="5731222" y="4333938"/>
            <a:ext cx="25146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主要来源：紫外辐射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（周日变化）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1E764F3-2C19-942E-2A27-4AC044C30723}"/>
              </a:ext>
            </a:extLst>
          </p:cNvPr>
          <p:cNvSpPr txBox="1"/>
          <p:nvPr/>
        </p:nvSpPr>
        <p:spPr>
          <a:xfrm>
            <a:off x="7136107" y="1391410"/>
            <a:ext cx="18099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高度（核心参数）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841E80D-CC09-D27F-DD83-00304AB17DF0}"/>
              </a:ext>
            </a:extLst>
          </p:cNvPr>
          <p:cNvCxnSpPr>
            <a:cxnSpLocks/>
          </p:cNvCxnSpPr>
          <p:nvPr/>
        </p:nvCxnSpPr>
        <p:spPr>
          <a:xfrm>
            <a:off x="8041087" y="1688123"/>
            <a:ext cx="0" cy="4037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6C43D1E-78CE-5B7A-E46F-0C6D22854FD3}"/>
              </a:ext>
            </a:extLst>
          </p:cNvPr>
          <p:cNvSpPr txBox="1"/>
          <p:nvPr/>
        </p:nvSpPr>
        <p:spPr>
          <a:xfrm>
            <a:off x="7999449" y="3702368"/>
            <a:ext cx="3022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改变一定密度所需变化的高度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022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12" name="图片 11" descr="图示, 示意图&#10;&#10;描述已自动生成">
            <a:extLst>
              <a:ext uri="{FF2B5EF4-FFF2-40B4-BE49-F238E27FC236}">
                <a16:creationId xmlns:a16="http://schemas.microsoft.com/office/drawing/2014/main" id="{F1B6D413-E033-1A5A-2412-D20F4F6C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999" y="711200"/>
            <a:ext cx="7772400" cy="56680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C1B7D0B-C4C6-3DF6-5879-E5F98F0983DC}"/>
              </a:ext>
            </a:extLst>
          </p:cNvPr>
          <p:cNvSpPr/>
          <p:nvPr/>
        </p:nvSpPr>
        <p:spPr>
          <a:xfrm>
            <a:off x="7091265" y="3097763"/>
            <a:ext cx="746449" cy="2901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B3F1B1-19E0-541D-5B07-D5F0AE72159B}"/>
              </a:ext>
            </a:extLst>
          </p:cNvPr>
          <p:cNvSpPr txBox="1"/>
          <p:nvPr/>
        </p:nvSpPr>
        <p:spPr>
          <a:xfrm>
            <a:off x="6802016" y="5999584"/>
            <a:ext cx="15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NRLMSISE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  <a:endParaRPr kumimoji="1"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6F535E-FBBD-9BF1-70A0-26C001AF18E6}"/>
              </a:ext>
            </a:extLst>
          </p:cNvPr>
          <p:cNvSpPr/>
          <p:nvPr/>
        </p:nvSpPr>
        <p:spPr>
          <a:xfrm>
            <a:off x="6232849" y="3097763"/>
            <a:ext cx="494522" cy="3281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93D638-34EA-560C-E9CD-35D37F83E914}"/>
              </a:ext>
            </a:extLst>
          </p:cNvPr>
          <p:cNvSpPr txBox="1"/>
          <p:nvPr/>
        </p:nvSpPr>
        <p:spPr>
          <a:xfrm>
            <a:off x="5928364" y="6379247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DTM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kumimoji="1"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2BEE95-BBFA-D992-CC0D-19608D4A155A}"/>
              </a:ext>
            </a:extLst>
          </p:cNvPr>
          <p:cNvSpPr txBox="1"/>
          <p:nvPr/>
        </p:nvSpPr>
        <p:spPr>
          <a:xfrm>
            <a:off x="6981583" y="6379247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</a:rPr>
              <a:t>最新版模型，中国已无法公开获取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B9E7D0-16DA-8F97-DD9A-71F792EB08EE}"/>
              </a:ext>
            </a:extLst>
          </p:cNvPr>
          <p:cNvSpPr txBox="1"/>
          <p:nvPr/>
        </p:nvSpPr>
        <p:spPr>
          <a:xfrm>
            <a:off x="6071031" y="5164145"/>
            <a:ext cx="8162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DTM</a:t>
            </a:r>
            <a:r>
              <a:rPr kumimoji="1"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kumimoji="1"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333F73-858D-2421-386A-58CB37AAEFC1}"/>
              </a:ext>
            </a:extLst>
          </p:cNvPr>
          <p:cNvSpPr txBox="1"/>
          <p:nvPr/>
        </p:nvSpPr>
        <p:spPr>
          <a:xfrm>
            <a:off x="6093777" y="5827670"/>
            <a:ext cx="8162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DTM</a:t>
            </a:r>
            <a:r>
              <a:rPr kumimoji="1"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endParaRPr kumimoji="1"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28DD9C-E68D-E320-51B2-DED1D2F70DB0}"/>
              </a:ext>
            </a:extLst>
          </p:cNvPr>
          <p:cNvSpPr/>
          <p:nvPr/>
        </p:nvSpPr>
        <p:spPr>
          <a:xfrm>
            <a:off x="4691558" y="3282362"/>
            <a:ext cx="494522" cy="3055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531E04-722A-A07D-4A4D-9B7D75DF203D}"/>
              </a:ext>
            </a:extLst>
          </p:cNvPr>
          <p:cNvSpPr txBox="1"/>
          <p:nvPr/>
        </p:nvSpPr>
        <p:spPr>
          <a:xfrm>
            <a:off x="4630882" y="5568697"/>
            <a:ext cx="6158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</a:p>
          <a:p>
            <a:endParaRPr kumimoji="1" lang="en-US" altLang="zh-CN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JB2006</a:t>
            </a:r>
            <a:endParaRPr kumimoji="1"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660E26-47D7-D29D-B5F3-0480D6189441}"/>
              </a:ext>
            </a:extLst>
          </p:cNvPr>
          <p:cNvSpPr txBox="1"/>
          <p:nvPr/>
        </p:nvSpPr>
        <p:spPr>
          <a:xfrm>
            <a:off x="2565918" y="769710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卫星</a:t>
            </a:r>
            <a:r>
              <a:rPr kumimoji="1" lang="en-US" altLang="zh-CN" sz="1200" dirty="0">
                <a:solidFill>
                  <a:srgbClr val="FF0000"/>
                </a:solidFill>
              </a:rPr>
              <a:t>/</a:t>
            </a:r>
            <a:r>
              <a:rPr kumimoji="1" lang="zh-CN" altLang="en-US" sz="1200" dirty="0">
                <a:solidFill>
                  <a:srgbClr val="FF0000"/>
                </a:solidFill>
              </a:rPr>
              <a:t>火箭体</a:t>
            </a:r>
            <a:endParaRPr kumimoji="1" lang="en-US" altLang="zh-CN" sz="1200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sz="1200" dirty="0">
                <a:solidFill>
                  <a:srgbClr val="FF0000"/>
                </a:solidFill>
              </a:rPr>
              <a:t>阻力资料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BD9402-53D3-FAB6-6455-3BDAF066F1BD}"/>
              </a:ext>
            </a:extLst>
          </p:cNvPr>
          <p:cNvSpPr txBox="1"/>
          <p:nvPr/>
        </p:nvSpPr>
        <p:spPr>
          <a:xfrm>
            <a:off x="7199560" y="10400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成分温度资料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6EB383-3084-9721-1429-F5E81A12A51B}"/>
              </a:ext>
            </a:extLst>
          </p:cNvPr>
          <p:cNvSpPr txBox="1"/>
          <p:nvPr/>
        </p:nvSpPr>
        <p:spPr>
          <a:xfrm>
            <a:off x="9357665" y="105869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大气整体循环模型</a:t>
            </a:r>
          </a:p>
        </p:txBody>
      </p:sp>
    </p:spTree>
    <p:extLst>
      <p:ext uri="{BB962C8B-B14F-4D97-AF65-F5344CB8AC3E}">
        <p14:creationId xmlns:p14="http://schemas.microsoft.com/office/powerpoint/2010/main" val="364134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3379" y="927010"/>
            <a:ext cx="11606213" cy="1707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p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物理大气密度模型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考虑整个大气层的扩散平衡、电离层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低层大气耦合、焦耳加热、分子电离、环流运输等复杂物理过程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GB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明确，方便进行整个大气层物理图景分析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计算耗时，不便于工程应用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形用户界面&#10;&#10;低可信度描述已自动生成">
            <a:extLst>
              <a:ext uri="{FF2B5EF4-FFF2-40B4-BE49-F238E27FC236}">
                <a16:creationId xmlns:a16="http://schemas.microsoft.com/office/drawing/2014/main" id="{0CCA8452-A8F5-C06B-B31A-BFD33408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04" y="2850532"/>
            <a:ext cx="10674746" cy="34259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F3424C-3859-ABAD-2435-7F70ED6F0C0D}"/>
              </a:ext>
            </a:extLst>
          </p:cNvPr>
          <p:cNvSpPr txBox="1"/>
          <p:nvPr/>
        </p:nvSpPr>
        <p:spPr>
          <a:xfrm>
            <a:off x="9338971" y="6276503"/>
            <a:ext cx="18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J.T.</a:t>
            </a:r>
            <a:r>
              <a:rPr kumimoji="1" lang="zh-CN" altLang="en-US" dirty="0"/>
              <a:t> </a:t>
            </a:r>
            <a:r>
              <a:rPr kumimoji="1" lang="en-US" altLang="zh-CN" dirty="0"/>
              <a:t>Emmert,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58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919472"/>
            <a:ext cx="8547087" cy="3554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p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经验大气密度模型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GB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长期资料统计，刻画整体轮廓，平均静态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太阳地磁扰动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模型简单，计算高效，方便嵌入工程软件</a:t>
            </a:r>
            <a:endParaRPr lang="en-GB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Jacchia</a:t>
            </a:r>
            <a:r>
              <a:rPr lang="zh-CN" altLang="en-GB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最早的三维大气密度模型，</a:t>
            </a:r>
            <a:r>
              <a:rPr lang="en-GB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1965, 1970, </a:t>
            </a:r>
            <a:r>
              <a:rPr lang="en-GB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1971</a:t>
            </a:r>
            <a:r>
              <a:rPr lang="en-GB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1977</a:t>
            </a:r>
            <a:r>
              <a:rPr lang="en-GB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1981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CIRA</a:t>
            </a:r>
            <a:r>
              <a:rPr lang="zh-CN" altLang="en-GB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GB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COSPAR International Reference Atmosphere, CIRA 72 ≈ J71</a:t>
            </a:r>
            <a:r>
              <a:rPr lang="en-GB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GB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Jacchia</a:t>
            </a:r>
            <a:r>
              <a:rPr lang="en-GB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-Bowman 2008 (based on CIRA72)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，参数延后发布</a:t>
            </a:r>
            <a:endParaRPr lang="en-GB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MSIS</a:t>
            </a:r>
            <a:r>
              <a:rPr lang="zh-CN" altLang="en-GB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GB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Mass Spectrometer and Incoherent Scatter</a:t>
            </a: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DTM</a:t>
            </a:r>
            <a:r>
              <a:rPr lang="zh-CN" altLang="en-GB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Thermospheric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Density Model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，主要基于卫星阻力反演的大气密度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GOST 2004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俄罗斯大气密度模型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PMO-2000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中国，紫台，具有动态修正的潜力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A71F83-B242-2976-E00B-9D8682E9FA1A}"/>
              </a:ext>
            </a:extLst>
          </p:cNvPr>
          <p:cNvGrpSpPr/>
          <p:nvPr/>
        </p:nvGrpSpPr>
        <p:grpSpPr>
          <a:xfrm>
            <a:off x="8310359" y="2305228"/>
            <a:ext cx="3196925" cy="1311451"/>
            <a:chOff x="7480091" y="2117549"/>
            <a:chExt cx="3196925" cy="131145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363CF8-37B8-31BA-C65F-EBDB469F931A}"/>
                </a:ext>
              </a:extLst>
            </p:cNvPr>
            <p:cNvSpPr txBox="1"/>
            <p:nvPr/>
          </p:nvSpPr>
          <p:spPr>
            <a:xfrm>
              <a:off x="7480091" y="2117549"/>
              <a:ext cx="3196925" cy="1261884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极紫外辐射</a:t>
              </a:r>
              <a:endPara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（太阳自转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天；太阳活动周期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年）</a:t>
              </a:r>
              <a:endPara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与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10.7cm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射电辐射相关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81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天平均值（</a:t>
              </a: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个周期）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3CDCBC57-6EE1-7E41-5EBF-F05004CA6A2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3835842"/>
                </p:ext>
              </p:extLst>
            </p:nvPr>
          </p:nvGraphicFramePr>
          <p:xfrm>
            <a:off x="10130916" y="2716290"/>
            <a:ext cx="5461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" imgW="272520" imgH="190440" progId="Equation.AxMath">
                    <p:embed/>
                  </p:oleObj>
                </mc:Choice>
                <mc:Fallback>
                  <p:oleObj name="AxMath" r:id="rId2" imgW="272520" imgH="1904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0130916" y="2716290"/>
                          <a:ext cx="5461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93313CB7-71ED-F4F6-FE0D-8B55DF1F5A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7641525"/>
                </p:ext>
              </p:extLst>
            </p:nvPr>
          </p:nvGraphicFramePr>
          <p:xfrm>
            <a:off x="10010266" y="3048000"/>
            <a:ext cx="3937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96200" imgH="190440" progId="Equation.AxMath">
                    <p:embed/>
                  </p:oleObj>
                </mc:Choice>
                <mc:Fallback>
                  <p:oleObj name="AxMath" r:id="rId4" imgW="196200" imgH="190440" progId="Equation.AxMath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3CDCBC57-6EE1-7E41-5EBF-F05004CA6A2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010266" y="3048000"/>
                          <a:ext cx="3937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D1837B5-93B2-62EE-54FB-78F0158A9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87" y="5832702"/>
            <a:ext cx="5656396" cy="743656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19A174D6-7F25-6E63-9912-9F2C3099D161}"/>
              </a:ext>
            </a:extLst>
          </p:cNvPr>
          <p:cNvGrpSpPr/>
          <p:nvPr/>
        </p:nvGrpSpPr>
        <p:grpSpPr>
          <a:xfrm>
            <a:off x="407987" y="4682116"/>
            <a:ext cx="5220217" cy="1075353"/>
            <a:chOff x="6093777" y="3897532"/>
            <a:chExt cx="5220217" cy="107535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E62D365-FDF1-50D5-4612-C1C478E5B2E4}"/>
                </a:ext>
              </a:extLst>
            </p:cNvPr>
            <p:cNvSpPr txBox="1"/>
            <p:nvPr/>
          </p:nvSpPr>
          <p:spPr>
            <a:xfrm>
              <a:off x="6093777" y="3897532"/>
              <a:ext cx="5220217" cy="1046440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地磁活动指数</a:t>
              </a:r>
              <a:endPara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three-hourly planetary geomagnetic index</a:t>
              </a:r>
            </a:p>
            <a:p>
              <a:pPr marL="285750" indent="-285750" fontAlgn="auto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three-hourly planetary amplitude index</a:t>
              </a:r>
              <a:endPara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9BAA5E9-535E-B9CB-09F6-88E1225685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6717084"/>
                </p:ext>
              </p:extLst>
            </p:nvPr>
          </p:nvGraphicFramePr>
          <p:xfrm>
            <a:off x="10891707" y="4284767"/>
            <a:ext cx="36512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182160" imgH="190440" progId="Equation.AxMath">
                    <p:embed/>
                  </p:oleObj>
                </mc:Choice>
                <mc:Fallback>
                  <p:oleObj name="AxMath" r:id="rId7" imgW="182160" imgH="1904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891707" y="4284767"/>
                          <a:ext cx="36512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D7EDE079-9A7F-8983-046D-7A18C544CA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3943966"/>
                </p:ext>
              </p:extLst>
            </p:nvPr>
          </p:nvGraphicFramePr>
          <p:xfrm>
            <a:off x="10622887" y="4591885"/>
            <a:ext cx="3333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167040" imgH="190440" progId="Equation.AxMath">
                    <p:embed/>
                  </p:oleObj>
                </mc:Choice>
                <mc:Fallback>
                  <p:oleObj name="AxMath" r:id="rId9" imgW="167040" imgH="1904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622887" y="4591885"/>
                          <a:ext cx="3333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105FEB38-38E8-C0FD-2A9F-DF9A87A2E8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4156" y="3954068"/>
            <a:ext cx="5355436" cy="22828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F8713CE-20F1-9266-88D0-E31C13D459D3}"/>
              </a:ext>
            </a:extLst>
          </p:cNvPr>
          <p:cNvSpPr txBox="1"/>
          <p:nvPr/>
        </p:nvSpPr>
        <p:spPr>
          <a:xfrm>
            <a:off x="7535386" y="6258986"/>
            <a:ext cx="4217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celestrak.org/</a:t>
            </a:r>
            <a:r>
              <a:rPr lang="en-GB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SpaceData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A7840-2A36-70CC-DBFD-A7AF24C80170}"/>
              </a:ext>
            </a:extLst>
          </p:cNvPr>
          <p:cNvSpPr txBox="1"/>
          <p:nvPr/>
        </p:nvSpPr>
        <p:spPr>
          <a:xfrm>
            <a:off x="7187611" y="1197475"/>
            <a:ext cx="491337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通常建模：卫星数据反演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参数拟合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~15%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（内符合）</a:t>
            </a:r>
            <a:endParaRPr lang="zh-CN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52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p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主流模型精度水平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</p:spTree>
    <p:extLst>
      <p:ext uri="{BB962C8B-B14F-4D97-AF65-F5344CB8AC3E}">
        <p14:creationId xmlns:p14="http://schemas.microsoft.com/office/powerpoint/2010/main" val="75753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大气密度建模的挑战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0E6A26-7D08-5D0D-ADFC-A0858802ED94}"/>
              </a:ext>
            </a:extLst>
          </p:cNvPr>
          <p:cNvSpPr/>
          <p:nvPr/>
        </p:nvSpPr>
        <p:spPr>
          <a:xfrm>
            <a:off x="1694644" y="2056315"/>
            <a:ext cx="8798265" cy="407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The Committee for the Assessment of U.S. Air Force’s Astrodynamics Standards,2012 report:</a:t>
            </a:r>
            <a:r>
              <a:rPr lang="zh-CN" altLang="zh-CN" dirty="0"/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i="1" dirty="0">
                <a:solidFill>
                  <a:srgbClr val="FF0000"/>
                </a:solidFill>
              </a:rPr>
              <a:t>     atmospheric drag as the </a:t>
            </a:r>
            <a:r>
              <a:rPr lang="en-US" altLang="zh-CN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largest</a:t>
            </a:r>
            <a:r>
              <a:rPr lang="en-US" altLang="zh-CN" i="1" dirty="0">
                <a:solidFill>
                  <a:srgbClr val="FF0000"/>
                </a:solidFill>
              </a:rPr>
              <a:t> source of uncertainty for low-perigee objects due to inaccurate knowledge of atmospheric density and improper modeling of the interaction between the atmosphere and the object.</a:t>
            </a:r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D.A. </a:t>
            </a:r>
            <a:r>
              <a:rPr lang="en-US" altLang="zh-CN" dirty="0" err="1"/>
              <a:t>Vallado</a:t>
            </a:r>
            <a:r>
              <a:rPr lang="en-US" altLang="zh-CN" dirty="0"/>
              <a:t>, D. </a:t>
            </a:r>
            <a:r>
              <a:rPr lang="en-US" altLang="zh-CN" dirty="0" err="1"/>
              <a:t>Finkleman</a:t>
            </a:r>
            <a:r>
              <a:rPr lang="en-US" altLang="zh-CN" dirty="0"/>
              <a:t> / </a:t>
            </a:r>
            <a:r>
              <a:rPr lang="en-US" altLang="zh-CN" dirty="0" err="1"/>
              <a:t>Acta</a:t>
            </a:r>
            <a:r>
              <a:rPr lang="en-US" altLang="zh-CN" dirty="0"/>
              <a:t> </a:t>
            </a:r>
            <a:r>
              <a:rPr lang="en-US" altLang="zh-CN" dirty="0" err="1"/>
              <a:t>Astronautica</a:t>
            </a:r>
            <a:r>
              <a:rPr lang="en-US" altLang="zh-CN" dirty="0"/>
              <a:t> 95 (2014) 141–165: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i="1" dirty="0">
                <a:solidFill>
                  <a:srgbClr val="FF0000"/>
                </a:solidFill>
              </a:rPr>
              <a:t>no single atmospheric model is conclusively better in all applications for all satellites  </a:t>
            </a:r>
            <a:r>
              <a:rPr lang="zh-CN" altLang="en-US" i="1" dirty="0">
                <a:solidFill>
                  <a:srgbClr val="FF0000"/>
                </a:solidFill>
              </a:rPr>
              <a:t>（没有普遍最优的模型）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i="1" dirty="0">
                <a:solidFill>
                  <a:srgbClr val="FF0000"/>
                </a:solidFill>
              </a:rPr>
              <a:t>Unfortunately, there is no single recipe for choosing among the numerous alternatives of models …</a:t>
            </a:r>
            <a:r>
              <a:rPr lang="zh-CN" altLang="en-US" i="1" dirty="0">
                <a:solidFill>
                  <a:srgbClr val="FF0000"/>
                </a:solidFill>
              </a:rPr>
              <a:t>（没有单一的方案来选择大气模型）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70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太阳活动的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天短期震荡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Picture 5" descr="http://t0.gstatic.com/images?q=tbn:ANd9GcQpfGoT-f7LUydroKkfS6EW27I8RcGh0H02Fb7xwwWCiawWXmFb">
            <a:extLst>
              <a:ext uri="{FF2B5EF4-FFF2-40B4-BE49-F238E27FC236}">
                <a16:creationId xmlns:a16="http://schemas.microsoft.com/office/drawing/2014/main" id="{611A22DB-6E90-D4C2-130C-E174BFBDD63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55" y="2506045"/>
            <a:ext cx="2867607" cy="263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ttp://cimg2.163.com/tech/2006/7/26/20060726094111716e9.jpg">
            <a:extLst>
              <a:ext uri="{FF2B5EF4-FFF2-40B4-BE49-F238E27FC236}">
                <a16:creationId xmlns:a16="http://schemas.microsoft.com/office/drawing/2014/main" id="{A4D4BE44-0881-9479-04B4-C4AD41D610C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30" y="2506045"/>
            <a:ext cx="2783632" cy="263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图片包含 橙子, 台球, 灯光, 日落&#10;&#10;描述已自动生成">
            <a:extLst>
              <a:ext uri="{FF2B5EF4-FFF2-40B4-BE49-F238E27FC236}">
                <a16:creationId xmlns:a16="http://schemas.microsoft.com/office/drawing/2014/main" id="{001B3299-A3A3-2C94-6B2F-70B302674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3" y="2506045"/>
            <a:ext cx="2636953" cy="26369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B1ADF6-888B-87B8-6521-FE719E948FC1}"/>
              </a:ext>
            </a:extLst>
          </p:cNvPr>
          <p:cNvSpPr txBox="1"/>
          <p:nvPr/>
        </p:nvSpPr>
        <p:spPr>
          <a:xfrm>
            <a:off x="1298926" y="2136713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平静太阳表面                        太阳活动区和日珥                                                              太阳的较差自转</a:t>
            </a:r>
          </a:p>
        </p:txBody>
      </p:sp>
    </p:spTree>
    <p:extLst>
      <p:ext uri="{BB962C8B-B14F-4D97-AF65-F5344CB8AC3E}">
        <p14:creationId xmlns:p14="http://schemas.microsoft.com/office/powerpoint/2010/main" val="4010939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太阳活动的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短周期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65372495-3CDF-D05D-DE1E-B3056F13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763750"/>
            <a:ext cx="5657215" cy="4676717"/>
          </a:xfrm>
          <a:prstGeom prst="rect">
            <a:avLst/>
          </a:prstGeom>
        </p:spPr>
      </p:pic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CB0EA66D-5CB9-62D7-B402-784D8C2AEF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785" y="4336326"/>
            <a:ext cx="5403232" cy="2104141"/>
          </a:xfrm>
          <a:prstGeom prst="rect">
            <a:avLst/>
          </a:prstGeom>
        </p:spPr>
      </p:pic>
      <p:pic>
        <p:nvPicPr>
          <p:cNvPr id="9" name="Picture 11" descr="http://www.landscheidt.info/images/sidc_flux.png">
            <a:extLst>
              <a:ext uri="{FF2B5EF4-FFF2-40B4-BE49-F238E27FC236}">
                <a16:creationId xmlns:a16="http://schemas.microsoft.com/office/drawing/2014/main" id="{3F6FD1B6-723F-EDF1-AD1C-B198F0F58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19" y="1953810"/>
            <a:ext cx="5097873" cy="222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44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太阳活动的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短周期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FA3E29-5533-363A-7D5E-A8FE445CF2F5}"/>
              </a:ext>
            </a:extLst>
          </p:cNvPr>
          <p:cNvSpPr txBox="1"/>
          <p:nvPr/>
        </p:nvSpPr>
        <p:spPr>
          <a:xfrm>
            <a:off x="869183" y="2233113"/>
            <a:ext cx="9624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CHAMP</a:t>
            </a:r>
            <a:r>
              <a:rPr kumimoji="1" lang="zh-CN" altLang="en-US" sz="1600" dirty="0">
                <a:solidFill>
                  <a:srgbClr val="FF0000"/>
                </a:solidFill>
              </a:rPr>
              <a:t> 卫星实测大气密度与太阳活动</a:t>
            </a:r>
            <a:r>
              <a:rPr kumimoji="1" lang="en-US" altLang="zh-CN" sz="1600" dirty="0">
                <a:solidFill>
                  <a:srgbClr val="FF0000"/>
                </a:solidFill>
              </a:rPr>
              <a:t>11</a:t>
            </a:r>
            <a:r>
              <a:rPr kumimoji="1" lang="zh-CN" altLang="en-US" sz="1600" dirty="0">
                <a:solidFill>
                  <a:srgbClr val="FF0000"/>
                </a:solidFill>
              </a:rPr>
              <a:t>年周期的关系                         大气密度与太阳极紫外辐射水平的关系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9AE2629-8FC6-DF94-DEA3-736ACB7D4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3" y="2652720"/>
            <a:ext cx="4094219" cy="264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表, 散点图&#10;&#10;描述已自动生成">
            <a:extLst>
              <a:ext uri="{FF2B5EF4-FFF2-40B4-BE49-F238E27FC236}">
                <a16:creationId xmlns:a16="http://schemas.microsoft.com/office/drawing/2014/main" id="{BACBC911-894A-7529-C642-AF094640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75" y="2652720"/>
            <a:ext cx="5858140" cy="26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90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太阳活动的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短周期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FA3E29-5533-363A-7D5E-A8FE445CF2F5}"/>
              </a:ext>
            </a:extLst>
          </p:cNvPr>
          <p:cNvSpPr txBox="1"/>
          <p:nvPr/>
        </p:nvSpPr>
        <p:spPr>
          <a:xfrm>
            <a:off x="3668367" y="1838764"/>
            <a:ext cx="4575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</a:rPr>
              <a:t>更长尺度的资料</a:t>
            </a:r>
            <a:r>
              <a:rPr kumimoji="1" lang="en-US" altLang="zh-CN" sz="1600" dirty="0">
                <a:solidFill>
                  <a:srgbClr val="FF0000"/>
                </a:solidFill>
              </a:rPr>
              <a:t>: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1967-2010,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400km</a:t>
            </a:r>
            <a:r>
              <a:rPr kumimoji="1" lang="zh-CN" altLang="en-US" sz="1600" dirty="0">
                <a:solidFill>
                  <a:srgbClr val="FF0000"/>
                </a:solidFill>
              </a:rPr>
              <a:t>平均大气密度</a:t>
            </a:r>
            <a:endParaRPr kumimoji="1"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87AB6EE4-ED00-C797-5C77-87D17EC5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08" y="2200645"/>
            <a:ext cx="5579008" cy="41735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989CD1-3824-70AA-698C-5E90ED30153D}"/>
              </a:ext>
            </a:extLst>
          </p:cNvPr>
          <p:cNvSpPr txBox="1"/>
          <p:nvPr/>
        </p:nvSpPr>
        <p:spPr>
          <a:xfrm>
            <a:off x="8745516" y="6035628"/>
            <a:ext cx="2945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Emmert,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2009;</a:t>
            </a:r>
            <a:r>
              <a:rPr kumimoji="1" lang="zh-CN" altLang="en-US" sz="1600" dirty="0"/>
              <a:t>  </a:t>
            </a:r>
            <a:r>
              <a:rPr kumimoji="1" lang="en-US" altLang="zh-CN" sz="1600" dirty="0" err="1"/>
              <a:t>Liying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Qian,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2012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24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内容提要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0EF37CB-7DE6-8987-06EF-E45782F4598A}"/>
              </a:ext>
            </a:extLst>
          </p:cNvPr>
          <p:cNvGrpSpPr/>
          <p:nvPr/>
        </p:nvGrpSpPr>
        <p:grpSpPr>
          <a:xfrm>
            <a:off x="615635" y="1140737"/>
            <a:ext cx="2770361" cy="3503697"/>
            <a:chOff x="615635" y="1140737"/>
            <a:chExt cx="2770361" cy="3503697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B55FF2DF-3D17-ACF0-D9CD-0BF74555A808}"/>
                </a:ext>
              </a:extLst>
            </p:cNvPr>
            <p:cNvSpPr/>
            <p:nvPr/>
          </p:nvSpPr>
          <p:spPr>
            <a:xfrm>
              <a:off x="615635" y="1276545"/>
              <a:ext cx="2770360" cy="3367889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B7AA26C-D7DE-F898-F91D-CF1018C01C21}"/>
                </a:ext>
              </a:extLst>
            </p:cNvPr>
            <p:cNvSpPr/>
            <p:nvPr/>
          </p:nvSpPr>
          <p:spPr>
            <a:xfrm>
              <a:off x="615636" y="1140737"/>
              <a:ext cx="2770360" cy="5251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200" b="1" dirty="0"/>
                <a:t>大气阻力摄动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5BCD388-F879-D89E-E617-2387937C85AD}"/>
                </a:ext>
              </a:extLst>
            </p:cNvPr>
            <p:cNvSpPr txBox="1"/>
            <p:nvPr/>
          </p:nvSpPr>
          <p:spPr>
            <a:xfrm>
              <a:off x="670162" y="1883666"/>
              <a:ext cx="2661306" cy="254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高层大气分层与性质 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大气阻力与升力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摄动函数形式与难点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摄动方程分析解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大气阻力长期效应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大气阻力短期影响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4F8AA61-F474-3F59-34D8-6589AA53B1CD}"/>
              </a:ext>
            </a:extLst>
          </p:cNvPr>
          <p:cNvGrpSpPr/>
          <p:nvPr/>
        </p:nvGrpSpPr>
        <p:grpSpPr>
          <a:xfrm>
            <a:off x="4708596" y="1140737"/>
            <a:ext cx="2893766" cy="3503697"/>
            <a:chOff x="615635" y="1140737"/>
            <a:chExt cx="2893766" cy="3503697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50A60D44-EB1A-6FFD-1D21-214810746A5B}"/>
                </a:ext>
              </a:extLst>
            </p:cNvPr>
            <p:cNvSpPr/>
            <p:nvPr/>
          </p:nvSpPr>
          <p:spPr>
            <a:xfrm>
              <a:off x="615635" y="1276545"/>
              <a:ext cx="2770360" cy="3367889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9BDD981-F562-F3F3-9F2D-0042A8263C5D}"/>
                </a:ext>
              </a:extLst>
            </p:cNvPr>
            <p:cNvSpPr/>
            <p:nvPr/>
          </p:nvSpPr>
          <p:spPr>
            <a:xfrm>
              <a:off x="615636" y="1140737"/>
              <a:ext cx="2770360" cy="5251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200" b="1" dirty="0"/>
                <a:t>高层大气密度模型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E0B7CAB-2E24-A63B-1D97-FB5C894872F7}"/>
                </a:ext>
              </a:extLst>
            </p:cNvPr>
            <p:cNvSpPr txBox="1"/>
            <p:nvPr/>
          </p:nvSpPr>
          <p:spPr>
            <a:xfrm>
              <a:off x="670162" y="1883666"/>
              <a:ext cx="2839239" cy="2548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模型的分类与应用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主流模型框架、参数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大气平均静态分布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太阳活动对密度的影响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地磁爆发对密度的影响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面临挑战、发展趋势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365696-8516-A15E-0CF7-839B19C25810}"/>
              </a:ext>
            </a:extLst>
          </p:cNvPr>
          <p:cNvGrpSpPr/>
          <p:nvPr/>
        </p:nvGrpSpPr>
        <p:grpSpPr>
          <a:xfrm>
            <a:off x="8628072" y="1140737"/>
            <a:ext cx="2770361" cy="3503697"/>
            <a:chOff x="615635" y="1140737"/>
            <a:chExt cx="2770361" cy="3503697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B7C478D1-0985-154F-774D-4FDC2251BA2F}"/>
                </a:ext>
              </a:extLst>
            </p:cNvPr>
            <p:cNvSpPr/>
            <p:nvPr/>
          </p:nvSpPr>
          <p:spPr>
            <a:xfrm>
              <a:off x="615635" y="1276545"/>
              <a:ext cx="2770360" cy="3367889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6E87A81-863D-0E08-995F-C5D3008B7B57}"/>
                </a:ext>
              </a:extLst>
            </p:cNvPr>
            <p:cNvSpPr/>
            <p:nvPr/>
          </p:nvSpPr>
          <p:spPr>
            <a:xfrm>
              <a:off x="615636" y="1140737"/>
              <a:ext cx="2770360" cy="5251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200" b="1" dirty="0"/>
                <a:t>陨落预报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CC83490-D1E2-1622-AD9D-7D64C8BC4C7C}"/>
                </a:ext>
              </a:extLst>
            </p:cNvPr>
            <p:cNvSpPr txBox="1"/>
            <p:nvPr/>
          </p:nvSpPr>
          <p:spPr>
            <a:xfrm>
              <a:off x="670162" y="1883666"/>
              <a:ext cx="1454244" cy="1717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应用需求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主流方法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精度水平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Kaiti SC" panose="02010600040101010101" pitchFamily="2" charset="-122"/>
                  <a:ea typeface="Kaiti SC" panose="02010600040101010101" pitchFamily="2" charset="-122"/>
                </a:rPr>
                <a:t>发展趋势</a:t>
              </a:r>
              <a:endPara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0F1BA82-6664-C03E-6949-AD117E9306DC}"/>
              </a:ext>
            </a:extLst>
          </p:cNvPr>
          <p:cNvSpPr txBox="1"/>
          <p:nvPr/>
        </p:nvSpPr>
        <p:spPr>
          <a:xfrm>
            <a:off x="615635" y="5347931"/>
            <a:ext cx="869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授课目的：概念的介绍，发展现状、面临挑战，为将来科研选题和实践提供知识索引</a:t>
            </a:r>
          </a:p>
        </p:txBody>
      </p:sp>
    </p:spTree>
    <p:extLst>
      <p:ext uri="{BB962C8B-B14F-4D97-AF65-F5344CB8AC3E}">
        <p14:creationId xmlns:p14="http://schemas.microsoft.com/office/powerpoint/2010/main" val="99041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太阳活动的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短周期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9FA39EBA-825F-6441-3AA7-3C586E86C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87" y="2900488"/>
            <a:ext cx="6859027" cy="27716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FA3E29-5533-363A-7D5E-A8FE445CF2F5}"/>
              </a:ext>
            </a:extLst>
          </p:cNvPr>
          <p:cNvSpPr txBox="1"/>
          <p:nvPr/>
        </p:nvSpPr>
        <p:spPr>
          <a:xfrm>
            <a:off x="869183" y="2233113"/>
            <a:ext cx="10855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CHAMP</a:t>
            </a:r>
            <a:r>
              <a:rPr kumimoji="1" lang="zh-CN" altLang="en-US" sz="1600" dirty="0">
                <a:solidFill>
                  <a:srgbClr val="FF0000"/>
                </a:solidFill>
              </a:rPr>
              <a:t> 卫星实测大气密度短期变化与太阳极紫外辐射</a:t>
            </a:r>
            <a:r>
              <a:rPr kumimoji="1" lang="en-US" altLang="zh-CN" sz="1600" dirty="0">
                <a:solidFill>
                  <a:srgbClr val="FF0000"/>
                </a:solidFill>
              </a:rPr>
              <a:t>27</a:t>
            </a:r>
            <a:r>
              <a:rPr kumimoji="1" lang="zh-CN" altLang="en-US" sz="1600" dirty="0">
                <a:solidFill>
                  <a:srgbClr val="FF0000"/>
                </a:solidFill>
              </a:rPr>
              <a:t>天变化的关系                         大气密度对太阳辐射变化的响应延迟</a:t>
            </a:r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5E1C26A5-FBC0-C5AD-56C4-5E9A3A7B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762" y="2658256"/>
            <a:ext cx="4212830" cy="28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16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太阳活动的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短周期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AA3876-B1F8-93C9-69EA-B460392AC796}"/>
              </a:ext>
            </a:extLst>
          </p:cNvPr>
          <p:cNvSpPr txBox="1"/>
          <p:nvPr/>
        </p:nvSpPr>
        <p:spPr>
          <a:xfrm>
            <a:off x="951722" y="3638324"/>
            <a:ext cx="9629193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1600" dirty="0"/>
              <a:t>缺乏工程实用的太阳极紫外辐射指数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地面监测的连续的太阳射电辐射流量</a:t>
            </a:r>
            <a:r>
              <a:rPr kumimoji="1" lang="en-US" altLang="zh-CN" sz="1600" i="1" dirty="0"/>
              <a:t>F</a:t>
            </a:r>
            <a:r>
              <a:rPr kumimoji="1" lang="en-US" altLang="zh-CN" sz="1600" baseline="-25000" dirty="0"/>
              <a:t>10.7</a:t>
            </a:r>
            <a:r>
              <a:rPr kumimoji="1" lang="zh-CN" altLang="en-US" sz="1600" dirty="0"/>
              <a:t>并非对大气密度加热的极紫外辐射</a:t>
            </a:r>
            <a:r>
              <a:rPr kumimoji="1" lang="en-US" altLang="zh-CN" sz="1600" dirty="0"/>
              <a:t>EUV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EUV</a:t>
            </a:r>
            <a:r>
              <a:rPr kumimoji="1" lang="zh-CN" altLang="en-US" sz="1600" dirty="0"/>
              <a:t>在穿越地球大气层被吸收，地面无法检测，只能用</a:t>
            </a:r>
            <a:r>
              <a:rPr kumimoji="1" lang="en-US" altLang="zh-CN" sz="1600" i="1" dirty="0"/>
              <a:t>F</a:t>
            </a:r>
            <a:r>
              <a:rPr kumimoji="1" lang="en-US" altLang="zh-CN" sz="1600" baseline="-25000" dirty="0"/>
              <a:t>10.7</a:t>
            </a:r>
            <a:r>
              <a:rPr kumimoji="1" lang="zh-CN" altLang="en-US" sz="1600" dirty="0"/>
              <a:t>代替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基于空间卫星测量的</a:t>
            </a:r>
            <a:r>
              <a:rPr kumimoji="1" lang="en-US" altLang="zh-CN" sz="1600" dirty="0"/>
              <a:t>EUV</a:t>
            </a:r>
            <a:r>
              <a:rPr kumimoji="1" lang="zh-CN" altLang="en-US" sz="1600" dirty="0"/>
              <a:t>时间跨度短，数据发布滞后，一般用于事后研究，工程应用有困难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1600" dirty="0"/>
              <a:t>缺乏辐射指数高精度中短期预报方法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方法：线性方法作临近预报，回归分析方法作中期预报，有较大误差（？</a:t>
            </a:r>
            <a:r>
              <a:rPr kumimoji="1" lang="en-US" altLang="zh-CN" sz="1600" dirty="0"/>
              <a:t>%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物理：太阳表面活动区监测和预警（对日观测、空间天气预报）有待进一步发展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ADE0019-6293-6761-29A1-732321EA6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1715002"/>
            <a:ext cx="5781772" cy="204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49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781926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影响模型精度的因素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太阳活动驱动地磁爆发，更短期和剧烈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F5DB98-3A04-BED2-DDC3-1D27057C3E1F}"/>
              </a:ext>
            </a:extLst>
          </p:cNvPr>
          <p:cNvSpPr txBox="1"/>
          <p:nvPr/>
        </p:nvSpPr>
        <p:spPr>
          <a:xfrm>
            <a:off x="580539" y="1687011"/>
            <a:ext cx="5661641" cy="485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仿宋"/>
              </a:rPr>
              <a:t>太阳活动，是磁暴的直接驱动因素，是高层大气变化的主要能量源。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仿宋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仿宋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仿宋"/>
              </a:rPr>
              <a:t>磁暴的产生机制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仿宋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仿宋"/>
              </a:rPr>
              <a:t>太阳风中的高能粒子从地球两极（磁极）进入大气层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仿宋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仿宋"/>
              </a:rPr>
              <a:t>在地磁场的作用下，形成赤道环电流，产生一个新磁场，叠加在地球磁场上，造成地磁场的扰动。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仿宋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仿宋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仿宋"/>
              </a:rPr>
              <a:t>磁暴对高层大气的作用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仿宋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仿宋"/>
              </a:rPr>
              <a:t>高能粒子进入大气层后，对大气分子有焦耳加热效应，温度升高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仿宋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仿宋"/>
              </a:rPr>
              <a:t>高能粒子引起大气分子的再电离，低层大气分子上涌，引起成分变化。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仿宋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65A232-3DB5-42E0-70C6-7FCCBF5D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148" y="1861216"/>
            <a:ext cx="5253067" cy="32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04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5838-D9CF-EAD1-78B5-AB315E5F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8" y="1708937"/>
            <a:ext cx="728133" cy="481542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孤立型磁暴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E26DFC-3640-7E6F-B79D-ADB3D2B35424}"/>
              </a:ext>
            </a:extLst>
          </p:cNvPr>
          <p:cNvSpPr txBox="1"/>
          <p:nvPr/>
        </p:nvSpPr>
        <p:spPr>
          <a:xfrm>
            <a:off x="7141634" y="367774"/>
            <a:ext cx="5008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太阳爆发发出的高能粒子作用于地球磁层</a:t>
            </a:r>
            <a:endParaRPr lang="en-US" altLang="zh-CN" sz="1600" b="1" dirty="0"/>
          </a:p>
          <a:p>
            <a:r>
              <a:rPr lang="zh-CN" altLang="en-US" sz="1600" b="1" dirty="0"/>
              <a:t>行星际磁场</a:t>
            </a:r>
            <a:r>
              <a:rPr lang="en-US" altLang="zh-CN" sz="1600" b="1" dirty="0"/>
              <a:t>IMF z</a:t>
            </a:r>
            <a:r>
              <a:rPr lang="zh-CN" altLang="en-US" sz="1600" b="1" dirty="0"/>
              <a:t>方向分量，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附近，变为南向（负值）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BE0857-100C-9501-250B-9FCBC8ADEEFD}"/>
              </a:ext>
            </a:extLst>
          </p:cNvPr>
          <p:cNvSpPr txBox="1"/>
          <p:nvPr/>
        </p:nvSpPr>
        <p:spPr>
          <a:xfrm>
            <a:off x="7141634" y="1359482"/>
            <a:ext cx="3312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地磁指数</a:t>
            </a:r>
            <a:endParaRPr lang="en-US" altLang="zh-CN" sz="1600" b="1" dirty="0"/>
          </a:p>
          <a:p>
            <a:r>
              <a:rPr lang="en-US" altLang="zh-CN" sz="1600" b="1" dirty="0"/>
              <a:t>1-min SYM-H </a:t>
            </a:r>
            <a:r>
              <a:rPr lang="zh-CN" altLang="en-US" sz="1600" b="1" dirty="0"/>
              <a:t>指数</a:t>
            </a:r>
            <a:endParaRPr lang="en-US" altLang="zh-CN" sz="1600" b="1" dirty="0"/>
          </a:p>
          <a:p>
            <a:r>
              <a:rPr lang="en-US" altLang="zh-CN" sz="1600" b="1" dirty="0"/>
              <a:t>1-hour </a:t>
            </a:r>
            <a:r>
              <a:rPr lang="en-US" altLang="zh-CN" sz="1600" b="1" dirty="0" err="1"/>
              <a:t>Dst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指数，赤道环电流强度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860E61-E7A7-8825-4BF1-0C1A832A6C9E}"/>
              </a:ext>
            </a:extLst>
          </p:cNvPr>
          <p:cNvSpPr txBox="1"/>
          <p:nvPr/>
        </p:nvSpPr>
        <p:spPr>
          <a:xfrm>
            <a:off x="7141634" y="2517352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地磁指数</a:t>
            </a:r>
            <a:endParaRPr lang="en-US" altLang="zh-CN" sz="1600" b="1" dirty="0"/>
          </a:p>
          <a:p>
            <a:r>
              <a:rPr lang="zh-CN" altLang="en-US" sz="1600" b="1" dirty="0"/>
              <a:t>北半球高纬度（极圈附近）地磁场 </a:t>
            </a:r>
            <a:r>
              <a:rPr lang="en-US" altLang="zh-CN" sz="1600" b="1" dirty="0"/>
              <a:t>Polar Cap North </a:t>
            </a:r>
            <a:endParaRPr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E8F384-C683-BFA5-074C-21532B6225BC}"/>
              </a:ext>
            </a:extLst>
          </p:cNvPr>
          <p:cNvSpPr txBox="1"/>
          <p:nvPr/>
        </p:nvSpPr>
        <p:spPr>
          <a:xfrm>
            <a:off x="7141635" y="3429000"/>
            <a:ext cx="291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地磁指数</a:t>
            </a:r>
            <a:endParaRPr lang="en-US" altLang="zh-CN" sz="1600" b="1" dirty="0"/>
          </a:p>
          <a:p>
            <a:r>
              <a:rPr lang="zh-CN" altLang="en-US" sz="1600" b="1" dirty="0"/>
              <a:t>全球磁场扰动等级 </a:t>
            </a:r>
            <a:r>
              <a:rPr lang="en-US" altLang="zh-CN" sz="1600" b="1" dirty="0"/>
              <a:t>3-hours ap</a:t>
            </a:r>
            <a:endParaRPr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ED175-6460-8CEE-B645-18DEB4A2CA2D}"/>
              </a:ext>
            </a:extLst>
          </p:cNvPr>
          <p:cNvSpPr txBox="1"/>
          <p:nvPr/>
        </p:nvSpPr>
        <p:spPr>
          <a:xfrm>
            <a:off x="7141634" y="4500768"/>
            <a:ext cx="3663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CHAMP</a:t>
            </a:r>
            <a:r>
              <a:rPr lang="zh-CN" altLang="en-US" sz="1600" b="1" dirty="0"/>
              <a:t>测量的日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夜半球平均大气密度</a:t>
            </a:r>
            <a:endParaRPr lang="en-US" altLang="zh-CN" sz="1600" b="1" dirty="0"/>
          </a:p>
          <a:p>
            <a:r>
              <a:rPr lang="zh-CN" altLang="en-US" sz="1600" b="1" dirty="0"/>
              <a:t>绝对增幅 ≈</a:t>
            </a:r>
            <a:r>
              <a:rPr lang="en-US" altLang="zh-CN" sz="1600" b="1" dirty="0"/>
              <a:t>70</a:t>
            </a:r>
            <a:r>
              <a:rPr lang="zh-CN" altLang="en-US" sz="1600" b="1" dirty="0"/>
              <a:t>，相对增幅</a:t>
            </a:r>
            <a:r>
              <a:rPr lang="en-US" altLang="zh-CN" sz="1600" b="1" dirty="0"/>
              <a:t>360%</a:t>
            </a:r>
            <a:endParaRPr lang="zh-CN" altLang="en-US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E871F5-E959-127B-4912-C506E760784E}"/>
              </a:ext>
            </a:extLst>
          </p:cNvPr>
          <p:cNvSpPr txBox="1"/>
          <p:nvPr/>
        </p:nvSpPr>
        <p:spPr>
          <a:xfrm>
            <a:off x="7175500" y="5572536"/>
            <a:ext cx="3820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GRACE-A</a:t>
            </a:r>
            <a:r>
              <a:rPr lang="zh-CN" altLang="en-US" sz="1600" b="1" dirty="0"/>
              <a:t>测量的日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夜半球平均大气密度</a:t>
            </a:r>
            <a:endParaRPr lang="en-US" altLang="zh-CN" sz="1600" b="1" dirty="0"/>
          </a:p>
          <a:p>
            <a:r>
              <a:rPr lang="zh-CN" altLang="en-US" sz="1600" b="1" dirty="0"/>
              <a:t>绝对增幅 ≈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，相对增幅</a:t>
            </a:r>
            <a:r>
              <a:rPr lang="en-US" altLang="zh-CN" sz="1600" b="1" dirty="0"/>
              <a:t>350%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F1CACD-73CE-55CC-F0A0-38FBA18D4CAC}"/>
              </a:ext>
            </a:extLst>
          </p:cNvPr>
          <p:cNvSpPr txBox="1"/>
          <p:nvPr/>
        </p:nvSpPr>
        <p:spPr>
          <a:xfrm>
            <a:off x="380651" y="460848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1~2 d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963247-AF31-53B9-55FC-91B913A8A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57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4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5838-D9CF-EAD1-78B5-AB315E5F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6" y="1454560"/>
            <a:ext cx="728133" cy="481542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多次爆发磁暴</a:t>
            </a:r>
            <a:br>
              <a:rPr lang="en-US" altLang="zh-CN" sz="3200" b="1" dirty="0">
                <a:solidFill>
                  <a:srgbClr val="FF0000"/>
                </a:solidFill>
              </a:rPr>
            </a:b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E26DFC-3640-7E6F-B79D-ADB3D2B35424}"/>
              </a:ext>
            </a:extLst>
          </p:cNvPr>
          <p:cNvSpPr txBox="1"/>
          <p:nvPr/>
        </p:nvSpPr>
        <p:spPr>
          <a:xfrm>
            <a:off x="7141631" y="389314"/>
            <a:ext cx="5078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太阳爆发发出的高能粒子作用于地球磁层</a:t>
            </a:r>
            <a:endParaRPr lang="en-US" altLang="zh-CN" sz="1600" b="1" dirty="0"/>
          </a:p>
          <a:p>
            <a:r>
              <a:rPr lang="zh-CN" altLang="en-US" sz="1600" b="1" dirty="0"/>
              <a:t>行星际磁场</a:t>
            </a:r>
            <a:r>
              <a:rPr lang="en-US" altLang="zh-CN" sz="1600" b="1" dirty="0"/>
              <a:t>IMF z</a:t>
            </a:r>
            <a:r>
              <a:rPr lang="zh-CN" altLang="en-US" sz="1600" b="1" dirty="0"/>
              <a:t>方向分量，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附近，变为南向（负值）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BE0857-100C-9501-250B-9FCBC8ADEEFD}"/>
              </a:ext>
            </a:extLst>
          </p:cNvPr>
          <p:cNvSpPr txBox="1"/>
          <p:nvPr/>
        </p:nvSpPr>
        <p:spPr>
          <a:xfrm>
            <a:off x="7141634" y="1359482"/>
            <a:ext cx="3312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地磁指数</a:t>
            </a:r>
            <a:endParaRPr lang="en-US" altLang="zh-CN" sz="1600" b="1" dirty="0"/>
          </a:p>
          <a:p>
            <a:r>
              <a:rPr lang="en-US" altLang="zh-CN" sz="1600" b="1" dirty="0"/>
              <a:t>1-min SYM-H </a:t>
            </a:r>
            <a:r>
              <a:rPr lang="zh-CN" altLang="en-US" sz="1600" b="1" dirty="0"/>
              <a:t>指数</a:t>
            </a:r>
            <a:endParaRPr lang="en-US" altLang="zh-CN" sz="1600" b="1" dirty="0"/>
          </a:p>
          <a:p>
            <a:r>
              <a:rPr lang="en-US" altLang="zh-CN" sz="1600" b="1" dirty="0"/>
              <a:t>1-hour </a:t>
            </a:r>
            <a:r>
              <a:rPr lang="en-US" altLang="zh-CN" sz="1600" b="1" dirty="0" err="1"/>
              <a:t>Dst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指数，赤道环电流强度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860E61-E7A7-8825-4BF1-0C1A832A6C9E}"/>
              </a:ext>
            </a:extLst>
          </p:cNvPr>
          <p:cNvSpPr txBox="1"/>
          <p:nvPr/>
        </p:nvSpPr>
        <p:spPr>
          <a:xfrm>
            <a:off x="7141634" y="2517352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地磁指数</a:t>
            </a:r>
            <a:endParaRPr lang="en-US" altLang="zh-CN" sz="1600" b="1" dirty="0"/>
          </a:p>
          <a:p>
            <a:r>
              <a:rPr lang="zh-CN" altLang="en-US" sz="1600" b="1" dirty="0"/>
              <a:t>北半球高纬度（极圈附近）地磁场 </a:t>
            </a:r>
            <a:r>
              <a:rPr lang="en-US" altLang="zh-CN" sz="1600" b="1" dirty="0"/>
              <a:t>Polar Cap North </a:t>
            </a:r>
            <a:endParaRPr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E8F384-C683-BFA5-074C-21532B6225BC}"/>
              </a:ext>
            </a:extLst>
          </p:cNvPr>
          <p:cNvSpPr txBox="1"/>
          <p:nvPr/>
        </p:nvSpPr>
        <p:spPr>
          <a:xfrm>
            <a:off x="7141635" y="3429000"/>
            <a:ext cx="291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地磁指数</a:t>
            </a:r>
            <a:endParaRPr lang="en-US" altLang="zh-CN" sz="1600" b="1" dirty="0"/>
          </a:p>
          <a:p>
            <a:r>
              <a:rPr lang="zh-CN" altLang="en-US" sz="1600" b="1" dirty="0"/>
              <a:t>全球磁场扰动等级 </a:t>
            </a:r>
            <a:r>
              <a:rPr lang="en-US" altLang="zh-CN" sz="1600" b="1" dirty="0"/>
              <a:t>3-hours ap</a:t>
            </a:r>
            <a:endParaRPr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ED175-6460-8CEE-B645-18DEB4A2CA2D}"/>
              </a:ext>
            </a:extLst>
          </p:cNvPr>
          <p:cNvSpPr txBox="1"/>
          <p:nvPr/>
        </p:nvSpPr>
        <p:spPr>
          <a:xfrm>
            <a:off x="7141633" y="4399168"/>
            <a:ext cx="3663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CHAMP</a:t>
            </a:r>
            <a:r>
              <a:rPr lang="zh-CN" altLang="en-US" sz="1600" b="1" dirty="0"/>
              <a:t>测量的日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夜半球平均大气密度</a:t>
            </a:r>
            <a:endParaRPr lang="en-US" altLang="zh-CN" sz="1600" b="1" dirty="0"/>
          </a:p>
          <a:p>
            <a:r>
              <a:rPr lang="zh-CN" altLang="en-US" sz="1600" b="1" dirty="0"/>
              <a:t>绝对增幅 ≈</a:t>
            </a:r>
            <a:r>
              <a:rPr lang="en-US" altLang="zh-CN" sz="1600" b="1" dirty="0"/>
              <a:t>40</a:t>
            </a:r>
            <a:r>
              <a:rPr lang="zh-CN" altLang="en-US" sz="1600" b="1" dirty="0"/>
              <a:t>，相对增幅</a:t>
            </a:r>
            <a:r>
              <a:rPr lang="en-US" altLang="zh-CN" sz="1600" b="1" dirty="0"/>
              <a:t>250%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E871F5-E959-127B-4912-C506E760784E}"/>
              </a:ext>
            </a:extLst>
          </p:cNvPr>
          <p:cNvSpPr txBox="1"/>
          <p:nvPr/>
        </p:nvSpPr>
        <p:spPr>
          <a:xfrm>
            <a:off x="7141633" y="5369336"/>
            <a:ext cx="3820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GRACE-A</a:t>
            </a:r>
            <a:r>
              <a:rPr lang="zh-CN" altLang="en-US" sz="1600" b="1" dirty="0"/>
              <a:t>测量的日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夜半球平均大气密度</a:t>
            </a:r>
            <a:endParaRPr lang="en-US" altLang="zh-CN" sz="1600" b="1" dirty="0"/>
          </a:p>
          <a:p>
            <a:r>
              <a:rPr lang="zh-CN" altLang="en-US" sz="1600" b="1" dirty="0"/>
              <a:t>绝对增幅 ≈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，相对增幅</a:t>
            </a:r>
            <a:r>
              <a:rPr lang="en-US" altLang="zh-CN" sz="1600" b="1" dirty="0"/>
              <a:t>330%</a:t>
            </a:r>
          </a:p>
          <a:p>
            <a:r>
              <a:rPr lang="en-US" altLang="zh-CN" sz="1600" b="1" dirty="0"/>
              <a:t>3</a:t>
            </a:r>
            <a:r>
              <a:rPr lang="zh-CN" altLang="en-US" sz="1600" b="1" dirty="0"/>
              <a:t>次爆发，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个密度峰值，一一对应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86C277-9AF5-5FAB-4F86-CA0CDD965041}"/>
              </a:ext>
            </a:extLst>
          </p:cNvPr>
          <p:cNvSpPr txBox="1"/>
          <p:nvPr/>
        </p:nvSpPr>
        <p:spPr>
          <a:xfrm>
            <a:off x="524921" y="460848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6 d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6B9012-1C51-260A-007F-FBF1D63FA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9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781926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影响模型精度的因素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太阳活动驱动地磁爆发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593FF639-7CFF-A6AC-9557-A2BF16F703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929" y="1344089"/>
            <a:ext cx="4430115" cy="53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2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760730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影响模型精度的因素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地磁爆发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7549A7-B3A4-EB95-C9EE-021E42907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99" y="1569110"/>
            <a:ext cx="526542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A09F80-34A0-13DA-85B9-7C2756C55173}"/>
              </a:ext>
            </a:extLst>
          </p:cNvPr>
          <p:cNvSpPr txBox="1"/>
          <p:nvPr/>
        </p:nvSpPr>
        <p:spPr>
          <a:xfrm>
            <a:off x="1012372" y="6325102"/>
            <a:ext cx="6111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磁暴中不同高度大气密度的涨落（</a:t>
            </a:r>
            <a:r>
              <a:rPr lang="en-US" altLang="zh-CN" sz="1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2005-04-05</a:t>
            </a:r>
            <a:r>
              <a:rPr lang="zh-CN" altLang="zh-CN" sz="1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dirty="0">
                <a:effectLst/>
              </a:rPr>
              <a:t> 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9D16EF-3226-ABD0-CC78-BB0D23A0D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98" y="1569110"/>
            <a:ext cx="5759673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0DC7BC-6077-2391-882F-19DAA24B929B}"/>
              </a:ext>
            </a:extLst>
          </p:cNvPr>
          <p:cNvSpPr txBox="1"/>
          <p:nvPr/>
        </p:nvSpPr>
        <p:spPr>
          <a:xfrm>
            <a:off x="7453526" y="6325102"/>
            <a:ext cx="4163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磁暴中</a:t>
            </a:r>
            <a:r>
              <a:rPr lang="zh-CN" altLang="zh-CN" sz="1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昼夜密度涨落变化（</a:t>
            </a:r>
            <a:r>
              <a:rPr lang="en-US" altLang="zh-CN" sz="1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2005-08-24</a:t>
            </a:r>
            <a:r>
              <a:rPr lang="zh-CN" altLang="zh-CN" sz="1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dirty="0">
                <a:effectLst/>
              </a:rPr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5924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755269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影响模型精度的因素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地磁爆发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653F0-479C-E5EC-E695-4566389FE218}"/>
              </a:ext>
            </a:extLst>
          </p:cNvPr>
          <p:cNvSpPr txBox="1"/>
          <p:nvPr/>
        </p:nvSpPr>
        <p:spPr>
          <a:xfrm>
            <a:off x="1744826" y="5730763"/>
            <a:ext cx="8282780" cy="88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2005-04-05</a:t>
            </a:r>
            <a:r>
              <a:rPr kumimoji="1" lang="zh-CN" altLang="en-US" dirty="0"/>
              <a:t> </a:t>
            </a:r>
            <a:r>
              <a:rPr kumimoji="1" lang="en-US" altLang="zh-CN" dirty="0"/>
              <a:t>Ap=132</a:t>
            </a:r>
            <a:r>
              <a:rPr kumimoji="1" lang="zh-CN" altLang="en-US" dirty="0"/>
              <a:t>的地磁爆发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GRACE-A</a:t>
            </a:r>
            <a:r>
              <a:rPr kumimoji="1" lang="zh-CN" altLang="en-US" dirty="0"/>
              <a:t> 观测到密度从两极开始扰动，用波动方式传播到赤道和另一个半球 </a:t>
            </a:r>
            <a:r>
              <a:rPr kumimoji="1" lang="en-US" altLang="zh-CN" dirty="0"/>
              <a:t>TADs</a:t>
            </a:r>
            <a:endParaRPr kumimoji="1" lang="zh-CN" altLang="en-US" dirty="0"/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BA419BF4-972E-D2CD-AF92-E261558B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47" y="1593704"/>
            <a:ext cx="6084726" cy="4056484"/>
          </a:xfrm>
          <a:prstGeom prst="rect">
            <a:avLst/>
          </a:prstGeom>
        </p:spPr>
      </p:pic>
      <p:pic>
        <p:nvPicPr>
          <p:cNvPr id="4" name="图片 3" descr="屏幕快照 2014-12-05 下午4.08.48.png">
            <a:extLst>
              <a:ext uri="{FF2B5EF4-FFF2-40B4-BE49-F238E27FC236}">
                <a16:creationId xmlns:a16="http://schemas.microsoft.com/office/drawing/2014/main" id="{BA3A0219-90C8-AC6A-D894-49D00FBCD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13" y="2099283"/>
            <a:ext cx="2523506" cy="1522663"/>
          </a:xfrm>
          <a:prstGeom prst="rect">
            <a:avLst/>
          </a:prstGeom>
        </p:spPr>
      </p:pic>
      <p:pic>
        <p:nvPicPr>
          <p:cNvPr id="5" name="图片 4" descr="屏幕快照 2014-12-05 下午4.10.23.png">
            <a:extLst>
              <a:ext uri="{FF2B5EF4-FFF2-40B4-BE49-F238E27FC236}">
                <a16:creationId xmlns:a16="http://schemas.microsoft.com/office/drawing/2014/main" id="{2FB70AE7-F83D-F6BD-6055-2E99E9C3D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65" y="2072402"/>
            <a:ext cx="2625167" cy="1576423"/>
          </a:xfrm>
          <a:prstGeom prst="rect">
            <a:avLst/>
          </a:prstGeom>
        </p:spPr>
      </p:pic>
      <p:pic>
        <p:nvPicPr>
          <p:cNvPr id="8" name="图片 7" descr="屏幕快照 2014-12-05 下午4.11.10.png">
            <a:extLst>
              <a:ext uri="{FF2B5EF4-FFF2-40B4-BE49-F238E27FC236}">
                <a16:creationId xmlns:a16="http://schemas.microsoft.com/office/drawing/2014/main" id="{98E5A167-5EC8-7762-C028-CBA7FA71F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13" y="3729400"/>
            <a:ext cx="2767402" cy="1607709"/>
          </a:xfrm>
          <a:prstGeom prst="rect">
            <a:avLst/>
          </a:prstGeom>
        </p:spPr>
      </p:pic>
      <p:pic>
        <p:nvPicPr>
          <p:cNvPr id="9" name="图片 8" descr="屏幕快照 2014-12-05 下午4.13.30.png">
            <a:extLst>
              <a:ext uri="{FF2B5EF4-FFF2-40B4-BE49-F238E27FC236}">
                <a16:creationId xmlns:a16="http://schemas.microsoft.com/office/drawing/2014/main" id="{DA2E098B-448D-706B-6904-B969D61BA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65" y="3729401"/>
            <a:ext cx="2535156" cy="16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4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755269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影响模型精度的因素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地磁爆发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BDC754-7AC8-B6C1-695D-3DC9B928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82" y="1534078"/>
            <a:ext cx="5914791" cy="49139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55B5F3-37EF-CFCB-220C-14E60AF720B8}"/>
              </a:ext>
            </a:extLst>
          </p:cNvPr>
          <p:cNvSpPr/>
          <p:nvPr/>
        </p:nvSpPr>
        <p:spPr>
          <a:xfrm>
            <a:off x="6877860" y="2365974"/>
            <a:ext cx="4066949" cy="1625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40000"/>
              </a:lnSpc>
              <a:buFont typeface="Wingdings" charset="2"/>
              <a:buChar char="n"/>
            </a:pPr>
            <a:r>
              <a:rPr lang="zh-CN" altLang="zh-CN" dirty="0">
                <a:latin typeface="仿宋"/>
                <a:ea typeface="仿宋"/>
                <a:cs typeface="仿宋"/>
              </a:rPr>
              <a:t>纬度</a:t>
            </a:r>
            <a:r>
              <a:rPr lang="en-US" altLang="zh-CN" dirty="0">
                <a:latin typeface="仿宋"/>
                <a:ea typeface="仿宋"/>
                <a:cs typeface="仿宋"/>
              </a:rPr>
              <a:t>60</a:t>
            </a:r>
            <a:r>
              <a:rPr lang="zh-CN" altLang="zh-CN" dirty="0">
                <a:latin typeface="仿宋"/>
                <a:ea typeface="仿宋"/>
                <a:cs typeface="仿宋"/>
              </a:rPr>
              <a:t>度</a:t>
            </a:r>
            <a:r>
              <a:rPr lang="zh-CN" altLang="en-US" dirty="0">
                <a:latin typeface="仿宋"/>
                <a:ea typeface="仿宋"/>
                <a:cs typeface="仿宋"/>
              </a:rPr>
              <a:t>以上</a:t>
            </a:r>
            <a:r>
              <a:rPr lang="zh-CN" altLang="zh-CN" dirty="0">
                <a:latin typeface="仿宋"/>
                <a:ea typeface="仿宋"/>
                <a:cs typeface="仿宋"/>
              </a:rPr>
              <a:t>，滞后</a:t>
            </a:r>
            <a:r>
              <a:rPr lang="en-US" altLang="zh-CN" dirty="0">
                <a:latin typeface="仿宋"/>
                <a:ea typeface="仿宋"/>
                <a:cs typeface="仿宋"/>
              </a:rPr>
              <a:t>0</a:t>
            </a:r>
            <a:r>
              <a:rPr lang="zh-CN" altLang="zh-CN" dirty="0">
                <a:latin typeface="仿宋"/>
                <a:ea typeface="仿宋"/>
                <a:cs typeface="仿宋"/>
              </a:rPr>
              <a:t>小时</a:t>
            </a:r>
          </a:p>
          <a:p>
            <a:pPr marL="285750" lvl="0" indent="-285750">
              <a:lnSpc>
                <a:spcPct val="140000"/>
              </a:lnSpc>
              <a:buFont typeface="Wingdings" charset="2"/>
              <a:buChar char="n"/>
            </a:pPr>
            <a:r>
              <a:rPr lang="zh-CN" altLang="zh-CN" dirty="0">
                <a:latin typeface="仿宋"/>
                <a:ea typeface="仿宋"/>
                <a:cs typeface="仿宋"/>
              </a:rPr>
              <a:t>纬度</a:t>
            </a:r>
            <a:r>
              <a:rPr lang="en-US" altLang="zh-CN" dirty="0">
                <a:latin typeface="仿宋"/>
                <a:ea typeface="仿宋"/>
                <a:cs typeface="仿宋"/>
              </a:rPr>
              <a:t>30-60</a:t>
            </a:r>
            <a:r>
              <a:rPr lang="zh-CN" altLang="zh-CN" dirty="0">
                <a:latin typeface="仿宋"/>
                <a:ea typeface="仿宋"/>
                <a:cs typeface="仿宋"/>
              </a:rPr>
              <a:t>度，滞后</a:t>
            </a:r>
            <a:r>
              <a:rPr lang="en-US" altLang="zh-CN" dirty="0">
                <a:latin typeface="仿宋"/>
                <a:ea typeface="仿宋"/>
                <a:cs typeface="仿宋"/>
              </a:rPr>
              <a:t>1</a:t>
            </a:r>
            <a:r>
              <a:rPr lang="zh-CN" altLang="zh-CN" dirty="0">
                <a:latin typeface="仿宋"/>
                <a:ea typeface="仿宋"/>
                <a:cs typeface="仿宋"/>
              </a:rPr>
              <a:t>小时</a:t>
            </a:r>
          </a:p>
          <a:p>
            <a:pPr marL="285750" lvl="0" indent="-285750">
              <a:lnSpc>
                <a:spcPct val="140000"/>
              </a:lnSpc>
              <a:buFont typeface="Wingdings" charset="2"/>
              <a:buChar char="n"/>
            </a:pPr>
            <a:r>
              <a:rPr lang="zh-CN" altLang="zh-CN" dirty="0">
                <a:latin typeface="仿宋"/>
                <a:ea typeface="仿宋"/>
                <a:cs typeface="仿宋"/>
              </a:rPr>
              <a:t>纬度</a:t>
            </a:r>
            <a:r>
              <a:rPr lang="en-US" altLang="zh-CN" dirty="0">
                <a:latin typeface="仿宋"/>
                <a:ea typeface="仿宋"/>
                <a:cs typeface="仿宋"/>
              </a:rPr>
              <a:t>10-30</a:t>
            </a:r>
            <a:r>
              <a:rPr lang="zh-CN" altLang="zh-CN" dirty="0">
                <a:latin typeface="仿宋"/>
                <a:ea typeface="仿宋"/>
                <a:cs typeface="仿宋"/>
              </a:rPr>
              <a:t>度，滞后</a:t>
            </a:r>
            <a:r>
              <a:rPr lang="en-US" altLang="zh-CN" dirty="0">
                <a:latin typeface="仿宋"/>
                <a:ea typeface="仿宋"/>
                <a:cs typeface="仿宋"/>
              </a:rPr>
              <a:t>2</a:t>
            </a:r>
            <a:r>
              <a:rPr lang="zh-CN" altLang="zh-CN" dirty="0">
                <a:latin typeface="仿宋"/>
                <a:ea typeface="仿宋"/>
                <a:cs typeface="仿宋"/>
              </a:rPr>
              <a:t>小时</a:t>
            </a:r>
          </a:p>
          <a:p>
            <a:pPr marL="285750" lvl="0" indent="-285750">
              <a:lnSpc>
                <a:spcPct val="140000"/>
              </a:lnSpc>
              <a:buFont typeface="Wingdings" charset="2"/>
              <a:buChar char="n"/>
            </a:pPr>
            <a:r>
              <a:rPr lang="zh-CN" altLang="zh-CN" dirty="0">
                <a:latin typeface="仿宋"/>
                <a:ea typeface="仿宋"/>
                <a:cs typeface="仿宋"/>
              </a:rPr>
              <a:t>纬度</a:t>
            </a:r>
            <a:r>
              <a:rPr lang="en-US" altLang="zh-CN" dirty="0">
                <a:latin typeface="仿宋"/>
                <a:ea typeface="仿宋"/>
                <a:cs typeface="仿宋"/>
              </a:rPr>
              <a:t>10</a:t>
            </a:r>
            <a:r>
              <a:rPr lang="zh-CN" altLang="zh-CN" dirty="0">
                <a:latin typeface="仿宋"/>
                <a:ea typeface="仿宋"/>
                <a:cs typeface="仿宋"/>
              </a:rPr>
              <a:t>度以下，滞后</a:t>
            </a:r>
            <a:r>
              <a:rPr lang="en-US" altLang="zh-CN" dirty="0">
                <a:latin typeface="仿宋"/>
                <a:ea typeface="仿宋"/>
                <a:cs typeface="仿宋"/>
              </a:rPr>
              <a:t>3</a:t>
            </a:r>
            <a:r>
              <a:rPr lang="zh-CN" altLang="zh-CN" dirty="0">
                <a:latin typeface="仿宋"/>
                <a:ea typeface="仿宋"/>
                <a:cs typeface="仿宋"/>
              </a:rPr>
              <a:t>小时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52254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39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755269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影响模型精度的因素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地磁爆发 （模型表现）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DDBAC-0949-1130-92AB-A797D54B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75" y="1417758"/>
            <a:ext cx="5039326" cy="50393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46330E-2379-81CB-EC6D-6DE5AA35C4F0}"/>
              </a:ext>
            </a:extLst>
          </p:cNvPr>
          <p:cNvSpPr txBox="1"/>
          <p:nvPr/>
        </p:nvSpPr>
        <p:spPr>
          <a:xfrm>
            <a:off x="7849279" y="1969639"/>
            <a:ext cx="20313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变化量级严重低估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响应时间刻画不准</a:t>
            </a:r>
          </a:p>
        </p:txBody>
      </p:sp>
    </p:spTree>
    <p:extLst>
      <p:ext uri="{BB962C8B-B14F-4D97-AF65-F5344CB8AC3E}">
        <p14:creationId xmlns:p14="http://schemas.microsoft.com/office/powerpoint/2010/main" val="228643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734EC1-6FD4-5D35-ED18-89B7AF683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E81D29-C5E3-EFB6-4A2E-CB815FDD9195}"/>
              </a:ext>
            </a:extLst>
          </p:cNvPr>
          <p:cNvSpPr/>
          <p:nvPr/>
        </p:nvSpPr>
        <p:spPr>
          <a:xfrm>
            <a:off x="3840573" y="2166369"/>
            <a:ext cx="4510854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一、大气阻力摄动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4370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7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陨落（再入）预报：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中长期预报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（轨道寿命）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短期预报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（陨落时刻、落点）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影响陨落预报精度的主要因素：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轨道精度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大气模型精度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空间环境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卫星姿态（面质比等）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</p:spTree>
    <p:extLst>
      <p:ext uri="{BB962C8B-B14F-4D97-AF65-F5344CB8AC3E}">
        <p14:creationId xmlns:p14="http://schemas.microsoft.com/office/powerpoint/2010/main" val="294849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15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轨道寿命预报（中长期）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依托轨道特性为主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偏心率激发（高轨）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半长径周期振荡（低轨）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大气阻力为辅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F05C92-9FB4-7B23-23DB-3F4BF5B88259}"/>
              </a:ext>
            </a:extLst>
          </p:cNvPr>
          <p:cNvSpPr txBox="1"/>
          <p:nvPr/>
        </p:nvSpPr>
        <p:spPr>
          <a:xfrm>
            <a:off x="4147803" y="1788028"/>
            <a:ext cx="3891948" cy="784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Post-Mission Disposal (PMD) 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-year rule</a:t>
            </a:r>
            <a:endParaRPr lang="zh-CN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8BF18DA-09D6-90AE-1927-F297F643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57" y="3226668"/>
            <a:ext cx="3797261" cy="302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DE51225-D19A-D7A1-A60C-A3A435F25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707" y="6294476"/>
            <a:ext cx="61494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最大偏心率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最低近地点高度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vs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初始升交点经度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发射时间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2" descr="Fig03">
            <a:extLst>
              <a:ext uri="{FF2B5EF4-FFF2-40B4-BE49-F238E27FC236}">
                <a16:creationId xmlns:a16="http://schemas.microsoft.com/office/drawing/2014/main" id="{00A4AA39-BD61-00DA-045A-C3A1C751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92" y="689021"/>
            <a:ext cx="3797260" cy="55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443F521F-0A00-284B-EA0B-787F85FA2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657" y="6048255"/>
            <a:ext cx="31273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IGSO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偏心率长期演化结果（日月共振激发）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6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临期预报（陨落时刻、落点）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61AE4D-B908-EF6F-BC8A-B06036495169}"/>
              </a:ext>
            </a:extLst>
          </p:cNvPr>
          <p:cNvSpPr txBox="1"/>
          <p:nvPr/>
        </p:nvSpPr>
        <p:spPr>
          <a:xfrm>
            <a:off x="7095768" y="1318643"/>
            <a:ext cx="4217829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www.space-track.org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www.satview.org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ESA - Tiangong-1 reentry">
            <a:extLst>
              <a:ext uri="{FF2B5EF4-FFF2-40B4-BE49-F238E27FC236}">
                <a16:creationId xmlns:a16="http://schemas.microsoft.com/office/drawing/2014/main" id="{7ABC8BA1-BE00-1A8C-9532-65DA7D0B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5" y="2273492"/>
            <a:ext cx="5624009" cy="385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234B79-BF54-BDE7-1EBE-C29A9F41F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884" y="3001997"/>
            <a:ext cx="6095999" cy="27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4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9A039-6B00-4949-8883-D2A5E483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059" y="84751"/>
            <a:ext cx="8987883" cy="642311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对卫星轨道的影响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1FDEF14-07C7-4FE7-87DD-3A7D1A6D42D0}"/>
              </a:ext>
            </a:extLst>
          </p:cNvPr>
          <p:cNvCxnSpPr/>
          <p:nvPr/>
        </p:nvCxnSpPr>
        <p:spPr>
          <a:xfrm>
            <a:off x="1602058" y="713680"/>
            <a:ext cx="890536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37DA96C-454D-4C04-9DAE-8E7BF4B492A5}"/>
              </a:ext>
            </a:extLst>
          </p:cNvPr>
          <p:cNvSpPr txBox="1"/>
          <p:nvPr/>
        </p:nvSpPr>
        <p:spPr>
          <a:xfrm>
            <a:off x="1657816" y="713284"/>
            <a:ext cx="8849607" cy="226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影响过程：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当发生太阳耀斑、日冕物质抛射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CME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等空间天气事件时，大量高能带电粒子进入地球热层大气和磁层，引起中性大气分子电离、焦耳加热升温和气体浓度变化（低层大气的重分子上涌），进而影响大气的总密度增大、热层风运动、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TADs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经向传播等，卫星受到的大气阻力会显著增大，同时伴随着不规则震荡。</a:t>
            </a:r>
            <a:endParaRPr lang="en-US" altLang="zh-CN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轨道效应：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近地点会突然加速下降，卫星轨道寿命显著减少</a:t>
            </a:r>
            <a:endParaRPr lang="en-US" altLang="zh-CN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525F8E-6328-4BE8-B44A-0EC26AD208C5}"/>
              </a:ext>
            </a:extLst>
          </p:cNvPr>
          <p:cNvGrpSpPr/>
          <p:nvPr/>
        </p:nvGrpSpPr>
        <p:grpSpPr>
          <a:xfrm>
            <a:off x="3856051" y="2977237"/>
            <a:ext cx="4591411" cy="2851790"/>
            <a:chOff x="4133303" y="3782426"/>
            <a:chExt cx="4591411" cy="2851790"/>
          </a:xfrm>
        </p:grpSpPr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B2107F31-06A9-4EAA-A7CC-684C634A3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03" y="4125951"/>
              <a:ext cx="4591411" cy="2508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DBB004A0-4DE8-4A70-99B9-D45253487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4591" y="3782426"/>
              <a:ext cx="369298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200" dirty="0"/>
                <a:t>强太阳辐射会使得卫星轨道寿命显著下降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42B6035-F326-49FC-A914-C9625B795B9D}"/>
              </a:ext>
            </a:extLst>
          </p:cNvPr>
          <p:cNvSpPr txBox="1"/>
          <p:nvPr/>
        </p:nvSpPr>
        <p:spPr>
          <a:xfrm>
            <a:off x="1657816" y="6144321"/>
            <a:ext cx="898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在需要姿态维持或小推力变轨的任务中，对卫星工作周期内的太阳活动水平的预判，影响对携带能源冗余的估计。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F2AAB9-F14A-404E-B262-FF0933682BEA}"/>
              </a:ext>
            </a:extLst>
          </p:cNvPr>
          <p:cNvSpPr txBox="1"/>
          <p:nvPr/>
        </p:nvSpPr>
        <p:spPr>
          <a:xfrm>
            <a:off x="7536498" y="6452097"/>
            <a:ext cx="2712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(Wang H.B. et al., 2009, 2014)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6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对卫星轨道的影响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1380B-F287-6C37-2C75-312D29492DAA}"/>
              </a:ext>
            </a:extLst>
          </p:cNvPr>
          <p:cNvSpPr txBox="1"/>
          <p:nvPr/>
        </p:nvSpPr>
        <p:spPr>
          <a:xfrm>
            <a:off x="407986" y="1838130"/>
            <a:ext cx="4612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事例：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至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日，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GRACE-A</a:t>
            </a:r>
          </a:p>
          <a:p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天地磁扰动很小，后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天发生磁暴，逐步恢复。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在地磁平静或扰动很小的情况下，大气密度总体稳定，现有模型基本可以准确刻画，轨道预报的误差（沿迹方向）较小，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天差异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462m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（左半区蓝色）。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发生磁暴后，真实轨道与假设无磁暴的轨道差异达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6.97km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（右半区红色），进一步在大气模型中考虑磁暴影响（右半区紫色），轨道差异仍然为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4.06km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，可见模型对磁暴中的大气密度有所刻画，但整体量级和变化细节描述仍然存在显著不足。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磁暴期间轨道预报误差是磁静期间的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10~15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22F1B7F3-B57E-DDBF-5B6E-455F4AC572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730" y="1383629"/>
            <a:ext cx="6627862" cy="50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5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对卫星轨道的影响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1380B-F287-6C37-2C75-312D29492DAA}"/>
              </a:ext>
            </a:extLst>
          </p:cNvPr>
          <p:cNvSpPr txBox="1"/>
          <p:nvPr/>
        </p:nvSpPr>
        <p:spPr>
          <a:xfrm>
            <a:off x="407986" y="1838130"/>
            <a:ext cx="10686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事例：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至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日（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ap=300)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GRACE-A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CHAMP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两颗星，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天预报时长，沿迹方向轨道误差对比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7B9D922-91E0-47C8-4BBF-6257E346D3E5}"/>
              </a:ext>
            </a:extLst>
          </p:cNvPr>
          <p:cNvGraphicFramePr>
            <a:graphicFrameLocks noGrp="1"/>
          </p:cNvGraphicFramePr>
          <p:nvPr/>
        </p:nvGraphicFramePr>
        <p:xfrm>
          <a:off x="1005630" y="2492811"/>
          <a:ext cx="10405709" cy="114085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1141">
                  <a:extLst>
                    <a:ext uri="{9D8B030D-6E8A-4147-A177-3AD203B41FA5}">
                      <a16:colId xmlns:a16="http://schemas.microsoft.com/office/drawing/2014/main" val="3908128333"/>
                    </a:ext>
                  </a:extLst>
                </a:gridCol>
                <a:gridCol w="1569205">
                  <a:extLst>
                    <a:ext uri="{9D8B030D-6E8A-4147-A177-3AD203B41FA5}">
                      <a16:colId xmlns:a16="http://schemas.microsoft.com/office/drawing/2014/main" val="1245252846"/>
                    </a:ext>
                  </a:extLst>
                </a:gridCol>
                <a:gridCol w="1166326">
                  <a:extLst>
                    <a:ext uri="{9D8B030D-6E8A-4147-A177-3AD203B41FA5}">
                      <a16:colId xmlns:a16="http://schemas.microsoft.com/office/drawing/2014/main" val="1632434242"/>
                    </a:ext>
                  </a:extLst>
                </a:gridCol>
                <a:gridCol w="2789853">
                  <a:extLst>
                    <a:ext uri="{9D8B030D-6E8A-4147-A177-3AD203B41FA5}">
                      <a16:colId xmlns:a16="http://schemas.microsoft.com/office/drawing/2014/main" val="3474640350"/>
                    </a:ext>
                  </a:extLst>
                </a:gridCol>
                <a:gridCol w="2799184">
                  <a:extLst>
                    <a:ext uri="{9D8B030D-6E8A-4147-A177-3AD203B41FA5}">
                      <a16:colId xmlns:a16="http://schemas.microsoft.com/office/drawing/2014/main" val="1466535130"/>
                    </a:ext>
                  </a:extLst>
                </a:gridCol>
              </a:tblGrid>
              <a:tr h="40933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卫星平均高度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磁静期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磁暴期（模型扰动大气）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磁暴期（模型平静大气）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33030"/>
                  </a:ext>
                </a:extLst>
              </a:tr>
              <a:tr h="324061">
                <a:tc>
                  <a:txBody>
                    <a:bodyPr/>
                    <a:lstStyle/>
                    <a:p>
                      <a:r>
                        <a:rPr lang="en-US" altLang="zh-CN" dirty="0"/>
                        <a:t>CHAMP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343km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2335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18.33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32.61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49230"/>
                  </a:ext>
                </a:extLst>
              </a:tr>
              <a:tr h="324061">
                <a:tc>
                  <a:txBody>
                    <a:bodyPr/>
                    <a:lstStyle/>
                    <a:p>
                      <a:r>
                        <a:rPr lang="en-US" altLang="zh-CN" dirty="0"/>
                        <a:t>GRACE-A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475km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462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4.06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6.97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5001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39A9D38-C52D-82FA-DC9D-5AD4C8A0D34C}"/>
              </a:ext>
            </a:extLst>
          </p:cNvPr>
          <p:cNvSpPr txBox="1"/>
          <p:nvPr/>
        </p:nvSpPr>
        <p:spPr>
          <a:xfrm>
            <a:off x="1005631" y="4068147"/>
            <a:ext cx="6268063" cy="1296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dirty="0"/>
              <a:t>CHAMP</a:t>
            </a:r>
            <a:r>
              <a:rPr kumimoji="1" lang="zh-CN" altLang="en-US" dirty="0"/>
              <a:t>的高度更低，大气更稠密，大气阻力影响更显著。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dirty="0"/>
              <a:t>磁暴引起大气密度扰动，对轨道预报沿迹误差影响更大。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dirty="0"/>
              <a:t>磁暴期，大气密度模型的误差依然显著。</a:t>
            </a:r>
          </a:p>
        </p:txBody>
      </p:sp>
    </p:spTree>
    <p:extLst>
      <p:ext uri="{BB962C8B-B14F-4D97-AF65-F5344CB8AC3E}">
        <p14:creationId xmlns:p14="http://schemas.microsoft.com/office/powerpoint/2010/main" val="117067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对卫星轨道的影响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1380B-F287-6C37-2C75-312D29492DAA}"/>
              </a:ext>
            </a:extLst>
          </p:cNvPr>
          <p:cNvSpPr txBox="1"/>
          <p:nvPr/>
        </p:nvSpPr>
        <p:spPr>
          <a:xfrm>
            <a:off x="407986" y="1838130"/>
            <a:ext cx="93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事例：磁暴发生后，卫星近地点高度短期极速下降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09F152DF-583A-C6A8-F80C-C3F99598A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19" y="2205911"/>
            <a:ext cx="8234373" cy="36597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30C5FD-AFCC-C8CE-B7D2-521D84813EB7}"/>
              </a:ext>
            </a:extLst>
          </p:cNvPr>
          <p:cNvSpPr txBox="1"/>
          <p:nvPr/>
        </p:nvSpPr>
        <p:spPr>
          <a:xfrm>
            <a:off x="8275339" y="2266057"/>
            <a:ext cx="37042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用双行根数</a:t>
            </a:r>
            <a:r>
              <a:rPr kumimoji="1" lang="en-US" altLang="zh-CN" sz="1600" dirty="0"/>
              <a:t>TLE</a:t>
            </a:r>
            <a:r>
              <a:rPr kumimoji="1" lang="zh-CN" altLang="en-US" sz="1600" dirty="0"/>
              <a:t>提取卫星轨道半长径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Wingdings" pitchFamily="2" charset="2"/>
              <a:buChar char="n"/>
            </a:pPr>
            <a:r>
              <a:rPr kumimoji="1" lang="en-US" altLang="zh-CN" sz="1600" dirty="0"/>
              <a:t>CHAMP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~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358km</a:t>
            </a:r>
          </a:p>
          <a:p>
            <a:r>
              <a:rPr kumimoji="1" lang="zh-CN" altLang="en-US" sz="1600" dirty="0"/>
              <a:t>磁暴前，每天下降约</a:t>
            </a:r>
            <a:r>
              <a:rPr kumimoji="1" lang="en-US" altLang="zh-CN" sz="1600" dirty="0"/>
              <a:t>30m</a:t>
            </a:r>
          </a:p>
          <a:p>
            <a:r>
              <a:rPr kumimoji="1" lang="zh-CN" altLang="en-US" sz="1600" dirty="0"/>
              <a:t>磁暴后，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天急剧下降了</a:t>
            </a:r>
            <a:r>
              <a:rPr kumimoji="1" lang="en-US" altLang="zh-CN" sz="1600" dirty="0"/>
              <a:t>150m</a:t>
            </a:r>
            <a:r>
              <a:rPr kumimoji="1" lang="zh-CN" altLang="en-US" sz="1600" dirty="0"/>
              <a:t>左右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Wingdings" pitchFamily="2" charset="2"/>
              <a:buChar char="n"/>
            </a:pPr>
            <a:r>
              <a:rPr kumimoji="1" lang="en-US" altLang="zh-CN" sz="1600" dirty="0"/>
              <a:t>GRACE-A</a:t>
            </a:r>
            <a:r>
              <a:rPr kumimoji="1" lang="zh-CN" altLang="en-US" sz="1600" dirty="0"/>
              <a:t>： </a:t>
            </a:r>
            <a:r>
              <a:rPr kumimoji="1" lang="en-US" altLang="zh-CN" sz="1600" dirty="0"/>
              <a:t>~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476km</a:t>
            </a:r>
          </a:p>
          <a:p>
            <a:r>
              <a:rPr kumimoji="1" lang="zh-CN" altLang="en-US" sz="1600" dirty="0"/>
              <a:t>磁暴前，每天下降约</a:t>
            </a:r>
            <a:r>
              <a:rPr kumimoji="1" lang="en-US" altLang="zh-CN" sz="1600" dirty="0"/>
              <a:t>10m</a:t>
            </a:r>
          </a:p>
          <a:p>
            <a:r>
              <a:rPr kumimoji="1" lang="zh-CN" altLang="en-US" sz="1600" dirty="0"/>
              <a:t>磁暴后，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天急剧下降了</a:t>
            </a:r>
            <a:r>
              <a:rPr kumimoji="1" lang="en-US" altLang="zh-CN" sz="1600" dirty="0"/>
              <a:t>30m</a:t>
            </a:r>
            <a:r>
              <a:rPr kumimoji="1" lang="zh-CN" altLang="en-US" sz="1600" dirty="0"/>
              <a:t>左右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sz="1600" dirty="0"/>
              <a:t>对比两颗星发现</a:t>
            </a:r>
            <a:endParaRPr kumimoji="1" lang="en-US" altLang="zh-CN" sz="1600" dirty="0"/>
          </a:p>
          <a:p>
            <a:r>
              <a:rPr kumimoji="1" lang="en-US" altLang="zh-CN" sz="1600" dirty="0"/>
              <a:t>CHAMP</a:t>
            </a:r>
            <a:r>
              <a:rPr kumimoji="1" lang="zh-CN" altLang="en-US" sz="1600" dirty="0"/>
              <a:t>轨道更低，下降幅度更大，但持续时间更短，</a:t>
            </a:r>
            <a:r>
              <a:rPr kumimoji="1" lang="en-US" altLang="zh-CN" sz="1600" dirty="0"/>
              <a:t>GRACE-A</a:t>
            </a:r>
            <a:r>
              <a:rPr kumimoji="1" lang="zh-CN" altLang="en-US" sz="1600" dirty="0"/>
              <a:t>轨道下降持续时间更长（可能说明大气密度恢复越慢）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E5D500-2214-81E0-6B70-880D2D110F68}"/>
              </a:ext>
            </a:extLst>
          </p:cNvPr>
          <p:cNvSpPr txBox="1"/>
          <p:nvPr/>
        </p:nvSpPr>
        <p:spPr>
          <a:xfrm>
            <a:off x="344839" y="6018244"/>
            <a:ext cx="11497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极速下降的开始时间滞后于磁暴峰值时刻，因为大气密度抬升相对于磁暴能量注入有所延迟，轨道变化需要累积几圈才能凸显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644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对卫星轨道的影响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1380B-F287-6C37-2C75-312D29492DAA}"/>
              </a:ext>
            </a:extLst>
          </p:cNvPr>
          <p:cNvSpPr txBox="1"/>
          <p:nvPr/>
        </p:nvSpPr>
        <p:spPr>
          <a:xfrm>
            <a:off x="407985" y="1810137"/>
            <a:ext cx="11516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事例：一次太阳爆发引起卫星轨道的剧烈下降，相比于磁暴，太阳爆发持续时间更长，对大气密度影响更久，轨道下降更显著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9BBBAAD0-BB39-4404-335F-84E58EFD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1" y="2369976"/>
            <a:ext cx="4363342" cy="3667121"/>
          </a:xfrm>
          <a:prstGeom prst="rect">
            <a:avLst/>
          </a:prstGeom>
        </p:spPr>
      </p:pic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778C8407-FDB6-CC0C-E2A3-01897B929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101" y="2369977"/>
            <a:ext cx="5226796" cy="36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对卫星轨道的影响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1380B-F287-6C37-2C75-312D29492DAA}"/>
              </a:ext>
            </a:extLst>
          </p:cNvPr>
          <p:cNvSpPr txBox="1"/>
          <p:nvPr/>
        </p:nvSpPr>
        <p:spPr>
          <a:xfrm>
            <a:off x="407985" y="1810137"/>
            <a:ext cx="11516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事例：星链卫星发射，抬升阶段发生小磁暴，导致抬升失败，坠入更低大气层烧毁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815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对卫星轨道的影响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1380B-F287-6C37-2C75-312D29492DAA}"/>
              </a:ext>
            </a:extLst>
          </p:cNvPr>
          <p:cNvSpPr txBox="1"/>
          <p:nvPr/>
        </p:nvSpPr>
        <p:spPr>
          <a:xfrm>
            <a:off x="407985" y="1810137"/>
            <a:ext cx="11516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事例：星链卫星的跟踪、星座构型的保持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F092B8B4-57F0-5E59-2F48-1CD1E669C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138" y="1714746"/>
            <a:ext cx="5934741" cy="4541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134D44-D21D-3CE9-D35C-FA360B21431D}"/>
              </a:ext>
            </a:extLst>
          </p:cNvPr>
          <p:cNvSpPr txBox="1"/>
          <p:nvPr/>
        </p:nvSpPr>
        <p:spPr>
          <a:xfrm>
            <a:off x="407985" y="2494308"/>
            <a:ext cx="5423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以接近于星链卫星典型高度</a:t>
            </a:r>
            <a:r>
              <a:rPr kumimoji="1" lang="en-US" altLang="zh-CN" dirty="0"/>
              <a:t>340km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CHAMP</a:t>
            </a:r>
            <a:r>
              <a:rPr kumimoji="1" lang="zh-CN" altLang="en-US" dirty="0"/>
              <a:t>为例，不考虑小推力情形下。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磁静期间，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天轨道预报沿迹误差最大值仅为</a:t>
            </a:r>
            <a:r>
              <a:rPr kumimoji="1" lang="en-US" altLang="zh-CN" dirty="0"/>
              <a:t>239m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发生</a:t>
            </a:r>
            <a:r>
              <a:rPr kumimoji="1" lang="en-US" altLang="zh-CN" dirty="0"/>
              <a:t>ap=94</a:t>
            </a:r>
            <a:r>
              <a:rPr kumimoji="1" lang="zh-CN" altLang="en-US" dirty="0"/>
              <a:t>的中等磁暴后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模拟扰动大气，沿迹最大误差为</a:t>
            </a:r>
            <a:r>
              <a:rPr kumimoji="1" lang="en-US" altLang="zh-CN" dirty="0"/>
              <a:t>7.46km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假设平静大气，沿迹最大误差为</a:t>
            </a:r>
            <a:r>
              <a:rPr kumimoji="1" lang="en-US" altLang="zh-CN" dirty="0"/>
              <a:t>18.08km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对星链卫星的跟踪识别、星座构型保持影响显著。</a:t>
            </a:r>
          </a:p>
        </p:txBody>
      </p:sp>
    </p:spTree>
    <p:extLst>
      <p:ext uri="{BB962C8B-B14F-4D97-AF65-F5344CB8AC3E}">
        <p14:creationId xmlns:p14="http://schemas.microsoft.com/office/powerpoint/2010/main" val="316676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79759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影响低轨道空间物体的摄动因素、量级对比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一、大气阻力摄动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3923A50-4D2F-19EB-6F8F-D8D068A11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5515"/>
              </p:ext>
            </p:extLst>
          </p:nvPr>
        </p:nvGraphicFramePr>
        <p:xfrm>
          <a:off x="865188" y="1729469"/>
          <a:ext cx="6811346" cy="408680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28306">
                  <a:extLst>
                    <a:ext uri="{9D8B030D-6E8A-4147-A177-3AD203B41FA5}">
                      <a16:colId xmlns:a16="http://schemas.microsoft.com/office/drawing/2014/main" val="3364313488"/>
                    </a:ext>
                  </a:extLst>
                </a:gridCol>
                <a:gridCol w="1453636">
                  <a:extLst>
                    <a:ext uri="{9D8B030D-6E8A-4147-A177-3AD203B41FA5}">
                      <a16:colId xmlns:a16="http://schemas.microsoft.com/office/drawing/2014/main" val="2421647308"/>
                    </a:ext>
                  </a:extLst>
                </a:gridCol>
                <a:gridCol w="1520890">
                  <a:extLst>
                    <a:ext uri="{9D8B030D-6E8A-4147-A177-3AD203B41FA5}">
                      <a16:colId xmlns:a16="http://schemas.microsoft.com/office/drawing/2014/main" val="4247012350"/>
                    </a:ext>
                  </a:extLst>
                </a:gridCol>
                <a:gridCol w="1399592">
                  <a:extLst>
                    <a:ext uri="{9D8B030D-6E8A-4147-A177-3AD203B41FA5}">
                      <a16:colId xmlns:a16="http://schemas.microsoft.com/office/drawing/2014/main" val="2946884418"/>
                    </a:ext>
                  </a:extLst>
                </a:gridCol>
                <a:gridCol w="1408922">
                  <a:extLst>
                    <a:ext uri="{9D8B030D-6E8A-4147-A177-3AD203B41FA5}">
                      <a16:colId xmlns:a16="http://schemas.microsoft.com/office/drawing/2014/main" val="4116726330"/>
                    </a:ext>
                  </a:extLst>
                </a:gridCol>
              </a:tblGrid>
              <a:tr h="3141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300 km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500 km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700 km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1000 km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3062140"/>
                  </a:ext>
                </a:extLst>
              </a:tr>
              <a:tr h="3141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J2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O(10</a:t>
                      </a:r>
                      <a:r>
                        <a:rPr lang="en-US" sz="1400" b="1" kern="100" baseline="30000">
                          <a:solidFill>
                            <a:schemeClr val="bg1"/>
                          </a:solidFill>
                          <a:effectLst/>
                        </a:rPr>
                        <a:t>-3</a:t>
                      </a: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O(10</a:t>
                      </a:r>
                      <a:r>
                        <a:rPr lang="en-US" sz="1400" b="1" kern="100" baseline="30000">
                          <a:solidFill>
                            <a:schemeClr val="bg1"/>
                          </a:solidFill>
                          <a:effectLst/>
                        </a:rPr>
                        <a:t>-3</a:t>
                      </a: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O(10</a:t>
                      </a:r>
                      <a:r>
                        <a:rPr lang="en-US" sz="1400" b="1" kern="100" baseline="30000">
                          <a:solidFill>
                            <a:schemeClr val="bg1"/>
                          </a:solidFill>
                          <a:effectLst/>
                        </a:rPr>
                        <a:t>-3</a:t>
                      </a: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b="1" kern="100" dirty="0">
                          <a:solidFill>
                            <a:schemeClr val="bg1"/>
                          </a:solidFill>
                          <a:effectLst/>
                        </a:rPr>
                        <a:t>O(10</a:t>
                      </a:r>
                      <a:r>
                        <a:rPr lang="en-US" sz="1400" b="1" kern="100" baseline="30000" dirty="0">
                          <a:solidFill>
                            <a:schemeClr val="bg1"/>
                          </a:solidFill>
                          <a:effectLst/>
                        </a:rPr>
                        <a:t>-3</a:t>
                      </a:r>
                      <a:r>
                        <a:rPr lang="en-US" sz="1400" b="1" kern="1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896520"/>
                  </a:ext>
                </a:extLst>
              </a:tr>
              <a:tr h="3141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J3, J4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-6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-6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-6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-6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899151"/>
                  </a:ext>
                </a:extLst>
              </a:tr>
              <a:tr h="3141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J</a:t>
                      </a:r>
                      <a:r>
                        <a:rPr lang="en-US" altLang="zh-CN" sz="1400" kern="100" baseline="-25000" dirty="0">
                          <a:effectLst/>
                        </a:rPr>
                        <a:t>L</a:t>
                      </a:r>
                      <a:r>
                        <a:rPr lang="zh-CN" altLang="en-US" sz="1400" kern="100" baseline="-25000" dirty="0">
                          <a:effectLst/>
                        </a:rPr>
                        <a:t> 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en-US" altLang="zh-CN" sz="1400" kern="100" dirty="0">
                          <a:effectLst/>
                        </a:rPr>
                        <a:t>L</a:t>
                      </a:r>
                      <a:r>
                        <a:rPr lang="en-US" sz="1400" kern="100" dirty="0">
                          <a:effectLst/>
                        </a:rPr>
                        <a:t>&gt;4)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≤</a:t>
                      </a: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-7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≤</a:t>
                      </a: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-7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</a:rPr>
                        <a:t>≤</a:t>
                      </a: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-7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</a:rPr>
                        <a:t>≤</a:t>
                      </a: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-7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3922"/>
                  </a:ext>
                </a:extLst>
              </a:tr>
              <a:tr h="3141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J22, J31, J33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-6</a:t>
                      </a:r>
                      <a:r>
                        <a:rPr lang="en-US" sz="1400" kern="100" dirty="0">
                          <a:effectLst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</a:rPr>
                        <a:t>-5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-6</a:t>
                      </a:r>
                      <a:r>
                        <a:rPr lang="en-US" sz="1400" kern="100">
                          <a:effectLst/>
                        </a:rPr>
                        <a:t>)~O(10</a:t>
                      </a:r>
                      <a:r>
                        <a:rPr lang="en-US" sz="1400" kern="100" baseline="30000">
                          <a:effectLst/>
                        </a:rPr>
                        <a:t>-5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-6</a:t>
                      </a:r>
                      <a:r>
                        <a:rPr lang="en-US" sz="1400" kern="100">
                          <a:effectLst/>
                        </a:rPr>
                        <a:t>)~O(10</a:t>
                      </a:r>
                      <a:r>
                        <a:rPr lang="en-US" sz="1400" kern="100" baseline="30000">
                          <a:effectLst/>
                        </a:rPr>
                        <a:t>-5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-6</a:t>
                      </a:r>
                      <a:r>
                        <a:rPr lang="en-US" sz="1400" kern="100">
                          <a:effectLst/>
                        </a:rPr>
                        <a:t>)~O(10</a:t>
                      </a:r>
                      <a:r>
                        <a:rPr lang="en-US" sz="1400" kern="100" baseline="30000">
                          <a:effectLst/>
                        </a:rPr>
                        <a:t>-5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4444"/>
                  </a:ext>
                </a:extLst>
              </a:tr>
              <a:tr h="3141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Jlm(l&lt;10)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-6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-6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-6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-6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651897"/>
                  </a:ext>
                </a:extLst>
              </a:tr>
              <a:tr h="3141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Jlm(l≥10)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≤</a:t>
                      </a: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-6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≤</a:t>
                      </a: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-6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≤</a:t>
                      </a: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-6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</a:rPr>
                        <a:t>≤</a:t>
                      </a: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-6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861874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月球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-8</a:t>
                      </a:r>
                      <a:r>
                        <a:rPr lang="en-US" sz="1400" kern="100" dirty="0">
                          <a:effectLst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</a:rPr>
                        <a:t>-7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-8</a:t>
                      </a:r>
                      <a:r>
                        <a:rPr lang="en-US" sz="1400" kern="100">
                          <a:effectLst/>
                        </a:rPr>
                        <a:t>)~O(10</a:t>
                      </a:r>
                      <a:r>
                        <a:rPr lang="en-US" sz="1400" kern="100" baseline="30000">
                          <a:effectLst/>
                        </a:rPr>
                        <a:t>-7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-8</a:t>
                      </a:r>
                      <a:r>
                        <a:rPr lang="en-US" sz="1400" kern="100">
                          <a:effectLst/>
                        </a:rPr>
                        <a:t>)~O(10</a:t>
                      </a:r>
                      <a:r>
                        <a:rPr lang="en-US" sz="1400" kern="100" baseline="30000">
                          <a:effectLst/>
                        </a:rPr>
                        <a:t>-7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-8</a:t>
                      </a:r>
                      <a:r>
                        <a:rPr lang="en-US" sz="1400" kern="100">
                          <a:effectLst/>
                        </a:rPr>
                        <a:t>)~O(10</a:t>
                      </a:r>
                      <a:r>
                        <a:rPr lang="en-US" sz="1400" kern="100" baseline="30000">
                          <a:effectLst/>
                        </a:rPr>
                        <a:t>-7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723022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太阳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-8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-8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-8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-8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41372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其他大行星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≤</a:t>
                      </a: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-12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≤</a:t>
                      </a: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-12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</a:rPr>
                        <a:t>≤</a:t>
                      </a: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-12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</a:rPr>
                        <a:t>≤</a:t>
                      </a: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-12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478920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大气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-6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-8</a:t>
                      </a:r>
                      <a:r>
                        <a:rPr lang="en-US" sz="1400" kern="100" dirty="0">
                          <a:effectLst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</a:rPr>
                        <a:t>-7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-9</a:t>
                      </a:r>
                      <a:r>
                        <a:rPr lang="en-US" sz="1400" kern="100">
                          <a:effectLst/>
                        </a:rPr>
                        <a:t>)~O(10</a:t>
                      </a:r>
                      <a:r>
                        <a:rPr lang="en-US" sz="1400" kern="100" baseline="30000">
                          <a:effectLst/>
                        </a:rPr>
                        <a:t>-8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-10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9910808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光压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-9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-9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-9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-9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062899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潮汐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-8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-8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O(10</a:t>
                      </a:r>
                      <a:r>
                        <a:rPr lang="en-US" sz="1400" kern="100" baseline="30000">
                          <a:effectLst/>
                        </a:rPr>
                        <a:t>-8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</a:rPr>
                        <a:t>-8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86327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42CF453-AB70-0D1C-0C53-A79DA1180235}"/>
              </a:ext>
            </a:extLst>
          </p:cNvPr>
          <p:cNvSpPr txBox="1"/>
          <p:nvPr/>
        </p:nvSpPr>
        <p:spPr>
          <a:xfrm>
            <a:off x="1810139" y="5978241"/>
            <a:ext cx="586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在二阶精度要求下，需考虑：</a:t>
            </a:r>
            <a:endParaRPr kumimoji="1" lang="en-US" altLang="zh-CN" sz="1600" dirty="0"/>
          </a:p>
          <a:p>
            <a:r>
              <a:rPr kumimoji="1" lang="en-US" altLang="zh-CN" sz="1600" dirty="0"/>
              <a:t>1.</a:t>
            </a:r>
            <a:r>
              <a:rPr kumimoji="1" lang="zh-CN" altLang="en-US" sz="1600" dirty="0"/>
              <a:t> 非球形摄动（</a:t>
            </a:r>
            <a:r>
              <a:rPr kumimoji="1" lang="en-US" altLang="zh-CN" sz="1600" dirty="0"/>
              <a:t>10</a:t>
            </a:r>
            <a:r>
              <a:rPr kumimoji="1" lang="zh-CN" altLang="en-US" sz="1600" dirty="0"/>
              <a:t>阶以内）  </a:t>
            </a:r>
            <a:r>
              <a:rPr kumimoji="1" lang="en-US" altLang="zh-CN" sz="1600" dirty="0"/>
              <a:t>2.</a:t>
            </a:r>
            <a:r>
              <a:rPr kumimoji="1" lang="zh-CN" altLang="en-US" sz="1600" dirty="0"/>
              <a:t> 大气阻力摄动（</a:t>
            </a:r>
            <a:r>
              <a:rPr kumimoji="1" lang="en-US" altLang="zh-CN" sz="1600" dirty="0"/>
              <a:t>300km</a:t>
            </a:r>
            <a:r>
              <a:rPr kumimoji="1" lang="zh-CN" altLang="en-US" sz="1600" dirty="0"/>
              <a:t>附近）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4BAE6C0-26C9-C663-0285-AC7F3113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0412" y="30907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6CC9777-DEDC-CCA8-3A1E-AB40B5DFD9C1}"/>
              </a:ext>
            </a:extLst>
          </p:cNvPr>
          <p:cNvGrpSpPr/>
          <p:nvPr/>
        </p:nvGrpSpPr>
        <p:grpSpPr>
          <a:xfrm>
            <a:off x="8507412" y="1273012"/>
            <a:ext cx="2286000" cy="1909256"/>
            <a:chOff x="9650412" y="2361733"/>
            <a:chExt cx="2286000" cy="1909256"/>
          </a:xfrm>
        </p:grpSpPr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5B9B1B1D-A13C-6357-B8E3-C1D61673ED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9850028"/>
                </p:ext>
              </p:extLst>
            </p:nvPr>
          </p:nvGraphicFramePr>
          <p:xfrm>
            <a:off x="9650412" y="2361733"/>
            <a:ext cx="16764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676400" imgH="533400" progId="Equation.DSMT4">
                    <p:embed/>
                  </p:oleObj>
                </mc:Choice>
                <mc:Fallback>
                  <p:oleObj r:id="rId2" imgW="1676400" imgH="5334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0412" y="2361733"/>
                          <a:ext cx="1676400" cy="533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7A81EA2A-3F81-1500-659A-6BC1C865A8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1931875"/>
                </p:ext>
              </p:extLst>
            </p:nvPr>
          </p:nvGraphicFramePr>
          <p:xfrm>
            <a:off x="9650412" y="3090740"/>
            <a:ext cx="2133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133600" imgH="533400" progId="Equation.DSMT4">
                    <p:embed/>
                  </p:oleObj>
                </mc:Choice>
                <mc:Fallback>
                  <p:oleObj r:id="rId4" imgW="2133600" imgH="5334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0412" y="3090740"/>
                          <a:ext cx="2133600" cy="533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939AAB82-7ECE-4D4B-9ACF-F7DBB6D8B4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6776844"/>
                </p:ext>
              </p:extLst>
            </p:nvPr>
          </p:nvGraphicFramePr>
          <p:xfrm>
            <a:off x="9650412" y="3851889"/>
            <a:ext cx="22860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2311400" imgH="431800" progId="Equation.DSMT4">
                    <p:embed/>
                  </p:oleObj>
                </mc:Choice>
                <mc:Fallback>
                  <p:oleObj r:id="rId6" imgW="2311400" imgH="4318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0412" y="3851889"/>
                          <a:ext cx="2286000" cy="419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983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9A039-6B00-4949-8883-D2A5E483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059" y="84751"/>
            <a:ext cx="8987883" cy="642311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对卫星轨道的影响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1FDEF14-07C7-4FE7-87DD-3A7D1A6D42D0}"/>
              </a:ext>
            </a:extLst>
          </p:cNvPr>
          <p:cNvCxnSpPr/>
          <p:nvPr/>
        </p:nvCxnSpPr>
        <p:spPr>
          <a:xfrm>
            <a:off x="1602058" y="713680"/>
            <a:ext cx="890536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37DA96C-454D-4C04-9DAE-8E7BF4B492A5}"/>
              </a:ext>
            </a:extLst>
          </p:cNvPr>
          <p:cNvSpPr txBox="1"/>
          <p:nvPr/>
        </p:nvSpPr>
        <p:spPr>
          <a:xfrm>
            <a:off x="1657816" y="713284"/>
            <a:ext cx="8849607" cy="115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轨道效应：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）轨道预报误差增大，影响精密定位、空间碎片碰撞预警、交会对接等空间任务规划</a:t>
            </a:r>
            <a:endParaRPr lang="en-US" altLang="zh-CN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）地面测控系统对批量卫星跟踪失败，需要重新捕获</a:t>
            </a:r>
            <a:endParaRPr lang="en-US" altLang="zh-CN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FE685F1-A305-41E1-B919-3988FC54DF9E}"/>
              </a:ext>
            </a:extLst>
          </p:cNvPr>
          <p:cNvGrpSpPr/>
          <p:nvPr/>
        </p:nvGrpSpPr>
        <p:grpSpPr>
          <a:xfrm>
            <a:off x="1626848" y="1913846"/>
            <a:ext cx="8871298" cy="4645305"/>
            <a:chOff x="102848" y="1971828"/>
            <a:chExt cx="8871298" cy="464530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3698D9E-E4CB-4572-9975-BE5E60588ABC}"/>
                </a:ext>
              </a:extLst>
            </p:cNvPr>
            <p:cNvGrpSpPr/>
            <p:nvPr/>
          </p:nvGrpSpPr>
          <p:grpSpPr>
            <a:xfrm>
              <a:off x="102848" y="1971828"/>
              <a:ext cx="8862369" cy="2384930"/>
              <a:chOff x="102848" y="1873700"/>
              <a:chExt cx="8862369" cy="238493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6069AEA7-79C0-4B51-BEE0-5C0A4ABA14E1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279" y="1873700"/>
                <a:ext cx="7603938" cy="2384930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4DB9487-9AF3-467C-8CA8-66B6E1D04309}"/>
                  </a:ext>
                </a:extLst>
              </p:cNvPr>
              <p:cNvSpPr txBox="1"/>
              <p:nvPr/>
            </p:nvSpPr>
            <p:spPr>
              <a:xfrm>
                <a:off x="102848" y="2430967"/>
                <a:ext cx="1258431" cy="12003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太阳平静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2010.02.03</a:t>
                </a:r>
              </a:p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F107=75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E2094CC-DB0A-47D9-ADAF-778F6835C2B3}"/>
                </a:ext>
              </a:extLst>
            </p:cNvPr>
            <p:cNvGrpSpPr/>
            <p:nvPr/>
          </p:nvGrpSpPr>
          <p:grpSpPr>
            <a:xfrm>
              <a:off x="119865" y="4460804"/>
              <a:ext cx="8854281" cy="2156329"/>
              <a:chOff x="119865" y="4460804"/>
              <a:chExt cx="8854281" cy="2156329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E54FE5D0-00F1-42CB-A902-CD4E31270ED4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0208" y="4460804"/>
                <a:ext cx="7603938" cy="215632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DDD8CC-C806-4264-89BB-FD5D86D81786}"/>
                  </a:ext>
                </a:extLst>
              </p:cNvPr>
              <p:cNvSpPr txBox="1"/>
              <p:nvPr/>
            </p:nvSpPr>
            <p:spPr>
              <a:xfrm>
                <a:off x="119865" y="4902819"/>
                <a:ext cx="1258431" cy="1200329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太阳爆发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2014.10.23</a:t>
                </a:r>
              </a:p>
              <a:p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F107=216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72B03AA-6426-43AF-9C21-B1AF1F16A173}"/>
                </a:ext>
              </a:extLst>
            </p:cNvPr>
            <p:cNvSpPr/>
            <p:nvPr/>
          </p:nvSpPr>
          <p:spPr>
            <a:xfrm>
              <a:off x="5696786" y="1989526"/>
              <a:ext cx="722599" cy="365760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D976A1E-F022-4CBE-B986-CE1AE1968DF0}"/>
                </a:ext>
              </a:extLst>
            </p:cNvPr>
            <p:cNvSpPr/>
            <p:nvPr/>
          </p:nvSpPr>
          <p:spPr>
            <a:xfrm>
              <a:off x="5696785" y="4472726"/>
              <a:ext cx="722599" cy="365760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1EA4BB4-70DF-4BFA-AF23-37E763B83B22}"/>
                </a:ext>
              </a:extLst>
            </p:cNvPr>
            <p:cNvSpPr/>
            <p:nvPr/>
          </p:nvSpPr>
          <p:spPr>
            <a:xfrm>
              <a:off x="3142022" y="1993987"/>
              <a:ext cx="722599" cy="36576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444FFAF-3185-4F66-B3B7-F0DF646EFC1A}"/>
                </a:ext>
              </a:extLst>
            </p:cNvPr>
            <p:cNvSpPr/>
            <p:nvPr/>
          </p:nvSpPr>
          <p:spPr>
            <a:xfrm>
              <a:off x="3142023" y="4473298"/>
              <a:ext cx="722599" cy="36576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C61CA60-5EE3-4432-8F9C-6B582DE35C40}"/>
              </a:ext>
            </a:extLst>
          </p:cNvPr>
          <p:cNvSpPr txBox="1"/>
          <p:nvPr/>
        </p:nvSpPr>
        <p:spPr>
          <a:xfrm>
            <a:off x="5600886" y="29729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95106AA-A874-42A0-9484-F34523B09140}"/>
              </a:ext>
            </a:extLst>
          </p:cNvPr>
          <p:cNvSpPr txBox="1"/>
          <p:nvPr/>
        </p:nvSpPr>
        <p:spPr>
          <a:xfrm>
            <a:off x="7220785" y="6493802"/>
            <a:ext cx="2199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(Wang H.B. et al., 2016)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06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79759"/>
            <a:ext cx="11684486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：相比于二体运动，考虑大气阻力摄动，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不同高度目标轨道演化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一、大气阻力摄动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4BAE6C0-26C9-C663-0285-AC7F3113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0412" y="30907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7E2432-A7AB-7163-31B5-BFDA29C5B3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7" y="2068297"/>
            <a:ext cx="3402724" cy="25503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EBDD63-C177-0C34-0CEF-EB1549F99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65" y="2068253"/>
            <a:ext cx="3402724" cy="2550399"/>
          </a:xfrm>
          <a:prstGeom prst="rect">
            <a:avLst/>
          </a:prstGeom>
        </p:spPr>
      </p:pic>
      <p:pic>
        <p:nvPicPr>
          <p:cNvPr id="11" name="图片 10" descr="图片包含 文字, 地图, 大, 游戏机&#10;&#10;描述已自动生成">
            <a:extLst>
              <a:ext uri="{FF2B5EF4-FFF2-40B4-BE49-F238E27FC236}">
                <a16:creationId xmlns:a16="http://schemas.microsoft.com/office/drawing/2014/main" id="{44607033-EE79-D07B-6A05-E870262CC2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965" y="2064859"/>
            <a:ext cx="3402724" cy="25536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8F0FA1C-BA17-0603-1D84-E2218D0F0F40}"/>
              </a:ext>
            </a:extLst>
          </p:cNvPr>
          <p:cNvSpPr txBox="1"/>
          <p:nvPr/>
        </p:nvSpPr>
        <p:spPr>
          <a:xfrm>
            <a:off x="1511559" y="1737081"/>
            <a:ext cx="876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300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km</a:t>
            </a:r>
            <a:r>
              <a:rPr kumimoji="1" lang="zh-CN" altLang="en-US" b="1" dirty="0">
                <a:solidFill>
                  <a:srgbClr val="FF0000"/>
                </a:solidFill>
              </a:rPr>
              <a:t>                                                                 </a:t>
            </a:r>
            <a:r>
              <a:rPr kumimoji="1" lang="en-US" altLang="zh-CN" b="1" dirty="0">
                <a:solidFill>
                  <a:srgbClr val="FF0000"/>
                </a:solidFill>
              </a:rPr>
              <a:t>500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km</a:t>
            </a:r>
            <a:r>
              <a:rPr kumimoji="1" lang="zh-CN" altLang="en-US" b="1" dirty="0">
                <a:solidFill>
                  <a:srgbClr val="FF0000"/>
                </a:solidFill>
              </a:rPr>
              <a:t>                                                           </a:t>
            </a:r>
            <a:r>
              <a:rPr kumimoji="1" lang="en-US" altLang="zh-CN" b="1" dirty="0">
                <a:solidFill>
                  <a:srgbClr val="FF0000"/>
                </a:solidFill>
              </a:rPr>
              <a:t>700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km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BEC581-F80C-8523-3B9A-6A0D3743B912}"/>
              </a:ext>
            </a:extLst>
          </p:cNvPr>
          <p:cNvSpPr txBox="1"/>
          <p:nvPr/>
        </p:nvSpPr>
        <p:spPr>
          <a:xfrm>
            <a:off x="3071314" y="4946324"/>
            <a:ext cx="6357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轨道预报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d</a:t>
            </a:r>
            <a:r>
              <a:rPr kumimoji="1" lang="zh-CN" altLang="en-US" dirty="0"/>
              <a:t>后，比较半长轴</a:t>
            </a:r>
            <a:r>
              <a:rPr kumimoji="1" lang="en-US" altLang="zh-CN" dirty="0"/>
              <a:t>a</a:t>
            </a:r>
            <a:r>
              <a:rPr kumimoji="1" lang="zh-CN" altLang="en-US" dirty="0"/>
              <a:t>与二体运动初始值之间的差异。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300</a:t>
            </a:r>
            <a:r>
              <a:rPr kumimoji="1" lang="zh-CN" altLang="en-US" dirty="0"/>
              <a:t> </a:t>
            </a:r>
            <a:r>
              <a:rPr kumimoji="1" lang="en-US" altLang="zh-CN" dirty="0"/>
              <a:t>km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△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</a:t>
            </a:r>
            <a:r>
              <a:rPr kumimoji="1" lang="zh-CN" altLang="en-US" dirty="0"/>
              <a:t> </a:t>
            </a:r>
            <a:r>
              <a:rPr kumimoji="1" lang="en-US" altLang="zh-CN" dirty="0"/>
              <a:t>6000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m,</a:t>
            </a:r>
            <a:r>
              <a:rPr kumimoji="1" lang="zh-CN" altLang="en-US" dirty="0"/>
              <a:t> </a:t>
            </a:r>
            <a:r>
              <a:rPr kumimoji="1" lang="en-US" altLang="zh-CN" dirty="0"/>
              <a:t> 900m/d</a:t>
            </a:r>
          </a:p>
          <a:p>
            <a:r>
              <a:rPr kumimoji="1" lang="en-US" altLang="zh-CN" dirty="0"/>
              <a:t>500</a:t>
            </a:r>
            <a:r>
              <a:rPr kumimoji="1" lang="zh-CN" altLang="en-US" dirty="0"/>
              <a:t> </a:t>
            </a:r>
            <a:r>
              <a:rPr kumimoji="1" lang="en-US" altLang="zh-CN" dirty="0"/>
              <a:t>km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△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</a:t>
            </a:r>
            <a:r>
              <a:rPr kumimoji="1" lang="zh-CN" altLang="en-US" dirty="0"/>
              <a:t> </a:t>
            </a:r>
            <a:r>
              <a:rPr kumimoji="1" lang="en-US" altLang="zh-CN" dirty="0"/>
              <a:t>60</a:t>
            </a:r>
            <a:r>
              <a:rPr kumimoji="1" lang="zh-CN" altLang="en-US" dirty="0"/>
              <a:t> </a:t>
            </a:r>
            <a:r>
              <a:rPr kumimoji="1" lang="en-US" altLang="zh-CN" dirty="0"/>
              <a:t>m,</a:t>
            </a:r>
            <a:r>
              <a:rPr kumimoji="1" lang="zh-CN" altLang="en-US" dirty="0"/>
              <a:t>      </a:t>
            </a:r>
            <a:r>
              <a:rPr kumimoji="1" lang="en-US" altLang="zh-CN" dirty="0"/>
              <a:t>10m/d</a:t>
            </a:r>
          </a:p>
          <a:p>
            <a:r>
              <a:rPr kumimoji="1" lang="en-US" altLang="zh-CN" dirty="0"/>
              <a:t>700</a:t>
            </a:r>
            <a:r>
              <a:rPr kumimoji="1" lang="zh-CN" altLang="en-US" dirty="0"/>
              <a:t> </a:t>
            </a:r>
            <a:r>
              <a:rPr kumimoji="1" lang="en-US" altLang="zh-CN" dirty="0"/>
              <a:t>km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△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 3</a:t>
            </a:r>
            <a:r>
              <a:rPr kumimoji="1" lang="zh-CN" altLang="en-US" dirty="0"/>
              <a:t> </a:t>
            </a:r>
            <a:r>
              <a:rPr kumimoji="1" lang="en-US" altLang="zh-CN" dirty="0"/>
              <a:t>m,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0.5m/d</a:t>
            </a:r>
          </a:p>
        </p:txBody>
      </p:sp>
    </p:spTree>
    <p:extLst>
      <p:ext uri="{BB962C8B-B14F-4D97-AF65-F5344CB8AC3E}">
        <p14:creationId xmlns:p14="http://schemas.microsoft.com/office/powerpoint/2010/main" val="206002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7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大气阻力摄动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低轨目标非引力摄动中最大的摄动项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大气阻力摄动是耗散的，几乎是决定低轨目标轨道寿命的唯一因素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时空变化最复杂、最不精确的摄动项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建模困难：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上层大气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(upper atmosphere)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密度不准确（分布、环境扰动）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描述中性大气分子与物体表面相互作用的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系数不确定</a:t>
            </a:r>
            <a:endParaRPr lang="en-US" altLang="zh-CN" sz="2000" b="1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目标形状、瞬时迎风面积（目标姿态）的不确定性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目标质量的不确定性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B6B9647-F639-2E3E-A16D-FCA3FC8C02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209341"/>
              </p:ext>
            </p:extLst>
          </p:nvPr>
        </p:nvGraphicFramePr>
        <p:xfrm>
          <a:off x="8774753" y="3196651"/>
          <a:ext cx="276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82760" imgH="346680" progId="Equation.AxMath">
                  <p:embed/>
                </p:oleObj>
              </mc:Choice>
              <mc:Fallback>
                <p:oleObj name="AxMath" r:id="rId2" imgW="13827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C9B34064-98DF-61B4-6E66-8669DC8FDB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74753" y="3196651"/>
                        <a:ext cx="2765425" cy="69215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043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B6B9647-F639-2E3E-A16D-FCA3FC8C02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691374"/>
              </p:ext>
            </p:extLst>
          </p:nvPr>
        </p:nvGraphicFramePr>
        <p:xfrm>
          <a:off x="8987790" y="1253926"/>
          <a:ext cx="276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82760" imgH="346680" progId="Equation.AxMath">
                  <p:embed/>
                </p:oleObj>
              </mc:Choice>
              <mc:Fallback>
                <p:oleObj name="AxMath" r:id="rId2" imgW="13827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1B6B9647-F639-2E3E-A16D-FCA3FC8C0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87790" y="1253926"/>
                        <a:ext cx="2765425" cy="69215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6E4D828E-D198-BADA-2223-7C15B795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9" y="2458094"/>
            <a:ext cx="5162739" cy="3485504"/>
          </a:xfrm>
          <a:prstGeom prst="rect">
            <a:avLst/>
          </a:prstGeom>
        </p:spPr>
      </p:pic>
      <p:pic>
        <p:nvPicPr>
          <p:cNvPr id="8" name="图片 7" descr="QR 代码&#10;&#10;低可信度描述已自动生成">
            <a:extLst>
              <a:ext uri="{FF2B5EF4-FFF2-40B4-BE49-F238E27FC236}">
                <a16:creationId xmlns:a16="http://schemas.microsoft.com/office/drawing/2014/main" id="{2FAD49E5-BF0D-733C-0213-3D489E24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562" y="2458094"/>
            <a:ext cx="5228257" cy="34855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1A408CD-A13C-7CD2-F6A3-9D8BE6DDFD55}"/>
              </a:ext>
            </a:extLst>
          </p:cNvPr>
          <p:cNvSpPr txBox="1"/>
          <p:nvPr/>
        </p:nvSpPr>
        <p:spPr>
          <a:xfrm>
            <a:off x="746449" y="1138336"/>
            <a:ext cx="784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阻力系数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en-US" altLang="zh-CN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的不确定性来源：气体分子成分，表面材料，温度，形状，攻角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常见取值范围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2.0~4.0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，通常取值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5D9CCE-2A80-9A46-6D65-C12B5957456B}"/>
              </a:ext>
            </a:extLst>
          </p:cNvPr>
          <p:cNvSpPr txBox="1"/>
          <p:nvPr/>
        </p:nvSpPr>
        <p:spPr>
          <a:xfrm>
            <a:off x="7844104" y="6298163"/>
            <a:ext cx="390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solidFill>
                  <a:srgbClr val="141413"/>
                </a:solidFill>
                <a:effectLst/>
                <a:latin typeface="Helvetica" pitchFamily="2" charset="0"/>
              </a:rPr>
              <a:t>David A. </a:t>
            </a:r>
            <a:r>
              <a:rPr lang="en" altLang="zh-CN" sz="1400" dirty="0" err="1">
                <a:solidFill>
                  <a:srgbClr val="141413"/>
                </a:solidFill>
                <a:effectLst/>
                <a:latin typeface="Helvetica" pitchFamily="2" charset="0"/>
              </a:rPr>
              <a:t>Vallado</a:t>
            </a:r>
            <a:r>
              <a:rPr lang="zh-CN" altLang="en-US" sz="1400" dirty="0">
                <a:solidFill>
                  <a:srgbClr val="141413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141413"/>
                </a:solidFill>
                <a:latin typeface="Helvetica" pitchFamily="2" charset="0"/>
              </a:rPr>
              <a:t>et.</a:t>
            </a:r>
            <a:r>
              <a:rPr lang="zh-CN" altLang="en-US" sz="14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141413"/>
                </a:solidFill>
                <a:latin typeface="Helvetica" pitchFamily="2" charset="0"/>
              </a:rPr>
              <a:t>al</a:t>
            </a:r>
            <a:r>
              <a:rPr kumimoji="1" lang="en-US" altLang="zh-CN" sz="1400" dirty="0">
                <a:solidFill>
                  <a:srgbClr val="141413"/>
                </a:solidFill>
                <a:latin typeface="Helvetica" pitchFamily="2" charset="0"/>
              </a:rPr>
              <a:t>,</a:t>
            </a:r>
            <a:r>
              <a:rPr kumimoji="1" lang="zh-CN" altLang="en-US" sz="14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lang="en" altLang="zh-CN" sz="1400" dirty="0">
                <a:solidFill>
                  <a:srgbClr val="141413"/>
                </a:solidFill>
                <a:effectLst/>
                <a:latin typeface="Helvetica" pitchFamily="2" charset="0"/>
              </a:rPr>
              <a:t>Acta </a:t>
            </a:r>
            <a:r>
              <a:rPr lang="en" altLang="zh-CN" sz="1400" dirty="0" err="1">
                <a:solidFill>
                  <a:srgbClr val="141413"/>
                </a:solidFill>
                <a:effectLst/>
                <a:latin typeface="Helvetica" pitchFamily="2" charset="0"/>
              </a:rPr>
              <a:t>Astronautica</a:t>
            </a:r>
            <a:r>
              <a:rPr kumimoji="1" lang="en-US" altLang="zh-CN" sz="1400" dirty="0">
                <a:solidFill>
                  <a:srgbClr val="141413"/>
                </a:solidFill>
                <a:latin typeface="Helvetica" pitchFamily="2" charset="0"/>
              </a:rPr>
              <a:t>,</a:t>
            </a:r>
            <a:r>
              <a:rPr kumimoji="1" lang="zh-CN" altLang="en-US" sz="14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kumimoji="1" lang="en-US" altLang="zh-CN" sz="1400" dirty="0">
                <a:solidFill>
                  <a:srgbClr val="141413"/>
                </a:solidFill>
                <a:latin typeface="Helvetica" pitchFamily="2" charset="0"/>
              </a:rPr>
              <a:t>2017</a:t>
            </a:r>
            <a:endParaRPr lang="en" altLang="zh-CN" sz="1400" dirty="0">
              <a:solidFill>
                <a:srgbClr val="14141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4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B6B9647-F639-2E3E-A16D-FCA3FC8C02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7790" y="1253926"/>
          <a:ext cx="276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82760" imgH="346680" progId="Equation.AxMath">
                  <p:embed/>
                </p:oleObj>
              </mc:Choice>
              <mc:Fallback>
                <p:oleObj name="AxMath" r:id="rId2" imgW="13827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1B6B9647-F639-2E3E-A16D-FCA3FC8C0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87790" y="1253926"/>
                        <a:ext cx="2765425" cy="69215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1A408CD-A13C-7CD2-F6A3-9D8BE6DDFD55}"/>
              </a:ext>
            </a:extLst>
          </p:cNvPr>
          <p:cNvSpPr txBox="1"/>
          <p:nvPr/>
        </p:nvSpPr>
        <p:spPr>
          <a:xfrm>
            <a:off x="746449" y="1138336"/>
            <a:ext cx="784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阻力系数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en-US" altLang="zh-CN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的不确定性来源：气体分子成分，表面材料，温度，形状，攻角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常见取值范围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2.0~4.0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，通常取值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5D9CCE-2A80-9A46-6D65-C12B5957456B}"/>
              </a:ext>
            </a:extLst>
          </p:cNvPr>
          <p:cNvSpPr txBox="1"/>
          <p:nvPr/>
        </p:nvSpPr>
        <p:spPr>
          <a:xfrm>
            <a:off x="7844104" y="6298163"/>
            <a:ext cx="390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solidFill>
                  <a:srgbClr val="141413"/>
                </a:solidFill>
                <a:effectLst/>
                <a:latin typeface="Helvetica" pitchFamily="2" charset="0"/>
              </a:rPr>
              <a:t>David A. </a:t>
            </a:r>
            <a:r>
              <a:rPr lang="en" altLang="zh-CN" sz="1400" dirty="0" err="1">
                <a:solidFill>
                  <a:srgbClr val="141413"/>
                </a:solidFill>
                <a:effectLst/>
                <a:latin typeface="Helvetica" pitchFamily="2" charset="0"/>
              </a:rPr>
              <a:t>Vallado</a:t>
            </a:r>
            <a:r>
              <a:rPr lang="zh-CN" altLang="en-US" sz="1400" dirty="0">
                <a:solidFill>
                  <a:srgbClr val="141413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141413"/>
                </a:solidFill>
                <a:latin typeface="Helvetica" pitchFamily="2" charset="0"/>
              </a:rPr>
              <a:t>et.</a:t>
            </a:r>
            <a:r>
              <a:rPr lang="zh-CN" altLang="en-US" sz="14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141413"/>
                </a:solidFill>
                <a:latin typeface="Helvetica" pitchFamily="2" charset="0"/>
              </a:rPr>
              <a:t>al</a:t>
            </a:r>
            <a:r>
              <a:rPr kumimoji="1" lang="en-US" altLang="zh-CN" sz="1400" dirty="0">
                <a:solidFill>
                  <a:srgbClr val="141413"/>
                </a:solidFill>
                <a:latin typeface="Helvetica" pitchFamily="2" charset="0"/>
              </a:rPr>
              <a:t>,</a:t>
            </a:r>
            <a:r>
              <a:rPr kumimoji="1" lang="zh-CN" altLang="en-US" sz="14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lang="en" altLang="zh-CN" sz="1400" dirty="0">
                <a:solidFill>
                  <a:srgbClr val="141413"/>
                </a:solidFill>
                <a:effectLst/>
                <a:latin typeface="Helvetica" pitchFamily="2" charset="0"/>
              </a:rPr>
              <a:t>Acta </a:t>
            </a:r>
            <a:r>
              <a:rPr lang="en" altLang="zh-CN" sz="1400" dirty="0" err="1">
                <a:solidFill>
                  <a:srgbClr val="141413"/>
                </a:solidFill>
                <a:effectLst/>
                <a:latin typeface="Helvetica" pitchFamily="2" charset="0"/>
              </a:rPr>
              <a:t>Astronautica</a:t>
            </a:r>
            <a:r>
              <a:rPr kumimoji="1" lang="en-US" altLang="zh-CN" sz="1400" dirty="0">
                <a:solidFill>
                  <a:srgbClr val="141413"/>
                </a:solidFill>
                <a:latin typeface="Helvetica" pitchFamily="2" charset="0"/>
              </a:rPr>
              <a:t>,</a:t>
            </a:r>
            <a:r>
              <a:rPr kumimoji="1" lang="zh-CN" altLang="en-US" sz="14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kumimoji="1" lang="en-US" altLang="zh-CN" sz="1400" dirty="0">
                <a:solidFill>
                  <a:srgbClr val="141413"/>
                </a:solidFill>
                <a:latin typeface="Helvetica" pitchFamily="2" charset="0"/>
              </a:rPr>
              <a:t>2017</a:t>
            </a:r>
            <a:endParaRPr lang="en" altLang="zh-CN" sz="1400" dirty="0">
              <a:solidFill>
                <a:srgbClr val="141413"/>
              </a:solidFill>
              <a:effectLst/>
              <a:latin typeface="Helvetica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3AB530-3631-797E-05A9-E94F19CF6E01}"/>
              </a:ext>
            </a:extLst>
          </p:cNvPr>
          <p:cNvSpPr txBox="1">
            <a:spLocks/>
          </p:cNvSpPr>
          <p:nvPr/>
        </p:nvSpPr>
        <p:spPr>
          <a:xfrm>
            <a:off x="746449" y="2061666"/>
            <a:ext cx="7358314" cy="4067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sz="1600" dirty="0"/>
              <a:t>计算物理意义的阻力系数，需要</a:t>
            </a:r>
            <a:endParaRPr kumimoji="1" lang="en-US" altLang="zh-CN" sz="1600" dirty="0"/>
          </a:p>
          <a:p>
            <a:r>
              <a:rPr kumimoji="1" lang="zh-CN" altLang="en-US" sz="1600" dirty="0"/>
              <a:t>已知特定高度下的气体成分和浓度，</a:t>
            </a:r>
            <a:r>
              <a:rPr kumimoji="1" lang="en-US" altLang="zh-CN" sz="1600" dirty="0"/>
              <a:t>N2,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He,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O2    </a:t>
            </a:r>
          </a:p>
          <a:p>
            <a:r>
              <a:rPr kumimoji="1" lang="zh-CN" altLang="en-US" sz="1600" dirty="0"/>
              <a:t>需要考虑太阳辐射和地磁水平对大气分子浓度对影响</a:t>
            </a:r>
            <a:endParaRPr kumimoji="1" lang="en-US" altLang="zh-CN" sz="1600" dirty="0"/>
          </a:p>
          <a:p>
            <a:r>
              <a:rPr kumimoji="1" lang="zh-CN" altLang="en-US" sz="1600" dirty="0"/>
              <a:t>计算方法：</a:t>
            </a:r>
            <a:r>
              <a:rPr kumimoji="1" lang="en-US" altLang="zh-CN" sz="1600" dirty="0"/>
              <a:t>monte </a:t>
            </a:r>
            <a:r>
              <a:rPr kumimoji="1" lang="en-US" altLang="zh-CN" sz="1600" dirty="0" err="1"/>
              <a:t>carlo</a:t>
            </a:r>
            <a:r>
              <a:rPr kumimoji="1" lang="zh-CN" altLang="en-US" sz="1600" dirty="0"/>
              <a:t>，</a:t>
            </a:r>
            <a:r>
              <a:rPr lang="en-US" altLang="zh-CN" sz="1600" dirty="0"/>
              <a:t>gas–surface interaction models 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>
              <a:buFont typeface="Wingdings" charset="2"/>
              <a:buChar char="n"/>
            </a:pPr>
            <a:r>
              <a:rPr kumimoji="1" lang="zh-CN" altLang="en-US" sz="2200" dirty="0"/>
              <a:t>物理意义清晰，精度优于</a:t>
            </a:r>
            <a:r>
              <a:rPr kumimoji="1" lang="en-US" altLang="zh-CN" sz="2200" dirty="0"/>
              <a:t>1%</a:t>
            </a:r>
          </a:p>
          <a:p>
            <a:pPr>
              <a:buFont typeface="Wingdings" charset="2"/>
              <a:buChar char="n"/>
            </a:pPr>
            <a:r>
              <a:rPr kumimoji="1" lang="zh-CN" altLang="en-US" sz="2200" dirty="0"/>
              <a:t>耗时长，对非合作目标和碎片不适用</a:t>
            </a:r>
            <a:endParaRPr kumimoji="1" lang="en-US" altLang="zh-CN" sz="2200" dirty="0"/>
          </a:p>
          <a:p>
            <a:pPr>
              <a:buFont typeface="Wingdings" charset="2"/>
              <a:buChar char="n"/>
            </a:pPr>
            <a:r>
              <a:rPr kumimoji="1" lang="zh-CN" altLang="en-US" sz="2200" dirty="0"/>
              <a:t>大气分子浓度有误差</a:t>
            </a:r>
            <a:endParaRPr kumimoji="1" lang="en-US" altLang="zh-CN" sz="2200" dirty="0"/>
          </a:p>
        </p:txBody>
      </p:sp>
      <p:pic>
        <p:nvPicPr>
          <p:cNvPr id="4" name="图片 3" descr="屏幕快照 2014-10-02 下午3.06.45.png">
            <a:extLst>
              <a:ext uri="{FF2B5EF4-FFF2-40B4-BE49-F238E27FC236}">
                <a16:creationId xmlns:a16="http://schemas.microsoft.com/office/drawing/2014/main" id="{8A33AD9E-2368-2BB8-F8FC-951C98968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90" y="2155094"/>
            <a:ext cx="2779888" cy="2007025"/>
          </a:xfrm>
          <a:prstGeom prst="rect">
            <a:avLst/>
          </a:prstGeom>
        </p:spPr>
      </p:pic>
      <p:pic>
        <p:nvPicPr>
          <p:cNvPr id="7" name="图片 6" descr="屏幕快照 2014-10-02 下午3.09.07.png">
            <a:extLst>
              <a:ext uri="{FF2B5EF4-FFF2-40B4-BE49-F238E27FC236}">
                <a16:creationId xmlns:a16="http://schemas.microsoft.com/office/drawing/2014/main" id="{2AB5C346-DA3E-97C7-30B8-7825C5645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029" y="4329663"/>
            <a:ext cx="2812649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7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12837</TotalTime>
  <Words>3495</Words>
  <Application>Microsoft Office PowerPoint</Application>
  <PresentationFormat>宽屏</PresentationFormat>
  <Paragraphs>529</Paragraphs>
  <Slides>50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Kaiti SC</vt:lpstr>
      <vt:lpstr>等线</vt:lpstr>
      <vt:lpstr>方正粗黑宋简体</vt:lpstr>
      <vt:lpstr>仿宋</vt:lpstr>
      <vt:lpstr>华文行楷</vt:lpstr>
      <vt:lpstr>Microsoft YaHei</vt:lpstr>
      <vt:lpstr>Microsoft YaHei</vt:lpstr>
      <vt:lpstr>Arial</vt:lpstr>
      <vt:lpstr>Calibri</vt:lpstr>
      <vt:lpstr>Helvetica</vt:lpstr>
      <vt:lpstr>Times</vt:lpstr>
      <vt:lpstr>Times New Roman</vt:lpstr>
      <vt:lpstr>Wingdings</vt:lpstr>
      <vt:lpstr>数学物理科学部 模板</vt:lpstr>
      <vt:lpstr>Equation.DSMT4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孤立型磁暴</vt:lpstr>
      <vt:lpstr>多次爆发磁暴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对卫星轨道的影响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对卫星轨道的影响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550</cp:revision>
  <dcterms:created xsi:type="dcterms:W3CDTF">2022-10-24T14:28:29Z</dcterms:created>
  <dcterms:modified xsi:type="dcterms:W3CDTF">2024-03-11T14:53:20Z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